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67" r:id="rId2"/>
  </p:sldMasterIdLst>
  <p:notesMasterIdLst>
    <p:notesMasterId r:id="rId23"/>
  </p:notesMasterIdLst>
  <p:handoutMasterIdLst>
    <p:handoutMasterId r:id="rId24"/>
  </p:handoutMasterIdLst>
  <p:sldIdLst>
    <p:sldId id="461" r:id="rId3"/>
    <p:sldId id="344" r:id="rId4"/>
    <p:sldId id="589" r:id="rId5"/>
    <p:sldId id="600" r:id="rId6"/>
    <p:sldId id="563" r:id="rId7"/>
    <p:sldId id="586" r:id="rId8"/>
    <p:sldId id="591" r:id="rId9"/>
    <p:sldId id="592" r:id="rId10"/>
    <p:sldId id="595" r:id="rId11"/>
    <p:sldId id="597" r:id="rId12"/>
    <p:sldId id="596" r:id="rId13"/>
    <p:sldId id="568" r:id="rId14"/>
    <p:sldId id="578" r:id="rId15"/>
    <p:sldId id="599" r:id="rId16"/>
    <p:sldId id="601" r:id="rId17"/>
    <p:sldId id="573" r:id="rId18"/>
    <p:sldId id="580" r:id="rId19"/>
    <p:sldId id="577" r:id="rId20"/>
    <p:sldId id="575" r:id="rId21"/>
    <p:sldId id="576" r:id="rId22"/>
  </p:sldIdLst>
  <p:sldSz cx="9144000" cy="6858000" type="screen4x3"/>
  <p:notesSz cx="6950075" cy="9236075"/>
  <p:defaultTextStyle>
    <a:defPPr>
      <a:defRPr lang="en-US"/>
    </a:defPPr>
    <a:lvl1pPr algn="l" rtl="0" fontAlgn="base">
      <a:spcBef>
        <a:spcPct val="0"/>
      </a:spcBef>
      <a:spcAft>
        <a:spcPct val="0"/>
      </a:spcAft>
      <a:defRPr sz="4400" b="1" kern="1200">
        <a:solidFill>
          <a:srgbClr val="000066"/>
        </a:solidFill>
        <a:latin typeface="Arial" charset="0"/>
        <a:ea typeface="+mn-ea"/>
        <a:cs typeface="+mn-cs"/>
      </a:defRPr>
    </a:lvl1pPr>
    <a:lvl2pPr marL="457200" algn="l" rtl="0" fontAlgn="base">
      <a:spcBef>
        <a:spcPct val="0"/>
      </a:spcBef>
      <a:spcAft>
        <a:spcPct val="0"/>
      </a:spcAft>
      <a:defRPr sz="4400" b="1" kern="1200">
        <a:solidFill>
          <a:srgbClr val="000066"/>
        </a:solidFill>
        <a:latin typeface="Arial" charset="0"/>
        <a:ea typeface="+mn-ea"/>
        <a:cs typeface="+mn-cs"/>
      </a:defRPr>
    </a:lvl2pPr>
    <a:lvl3pPr marL="914400" algn="l" rtl="0" fontAlgn="base">
      <a:spcBef>
        <a:spcPct val="0"/>
      </a:spcBef>
      <a:spcAft>
        <a:spcPct val="0"/>
      </a:spcAft>
      <a:defRPr sz="4400" b="1" kern="1200">
        <a:solidFill>
          <a:srgbClr val="000066"/>
        </a:solidFill>
        <a:latin typeface="Arial" charset="0"/>
        <a:ea typeface="+mn-ea"/>
        <a:cs typeface="+mn-cs"/>
      </a:defRPr>
    </a:lvl3pPr>
    <a:lvl4pPr marL="1371600" algn="l" rtl="0" fontAlgn="base">
      <a:spcBef>
        <a:spcPct val="0"/>
      </a:spcBef>
      <a:spcAft>
        <a:spcPct val="0"/>
      </a:spcAft>
      <a:defRPr sz="4400" b="1" kern="1200">
        <a:solidFill>
          <a:srgbClr val="000066"/>
        </a:solidFill>
        <a:latin typeface="Arial" charset="0"/>
        <a:ea typeface="+mn-ea"/>
        <a:cs typeface="+mn-cs"/>
      </a:defRPr>
    </a:lvl4pPr>
    <a:lvl5pPr marL="1828800" algn="l" rtl="0" fontAlgn="base">
      <a:spcBef>
        <a:spcPct val="0"/>
      </a:spcBef>
      <a:spcAft>
        <a:spcPct val="0"/>
      </a:spcAft>
      <a:defRPr sz="4400" b="1" kern="1200">
        <a:solidFill>
          <a:srgbClr val="000066"/>
        </a:solidFill>
        <a:latin typeface="Arial" charset="0"/>
        <a:ea typeface="+mn-ea"/>
        <a:cs typeface="+mn-cs"/>
      </a:defRPr>
    </a:lvl5pPr>
    <a:lvl6pPr marL="2286000" algn="l" defTabSz="914400" rtl="0" eaLnBrk="1" latinLnBrk="0" hangingPunct="1">
      <a:defRPr sz="4400" b="1" kern="1200">
        <a:solidFill>
          <a:srgbClr val="000066"/>
        </a:solidFill>
        <a:latin typeface="Arial" charset="0"/>
        <a:ea typeface="+mn-ea"/>
        <a:cs typeface="+mn-cs"/>
      </a:defRPr>
    </a:lvl6pPr>
    <a:lvl7pPr marL="2743200" algn="l" defTabSz="914400" rtl="0" eaLnBrk="1" latinLnBrk="0" hangingPunct="1">
      <a:defRPr sz="4400" b="1" kern="1200">
        <a:solidFill>
          <a:srgbClr val="000066"/>
        </a:solidFill>
        <a:latin typeface="Arial" charset="0"/>
        <a:ea typeface="+mn-ea"/>
        <a:cs typeface="+mn-cs"/>
      </a:defRPr>
    </a:lvl7pPr>
    <a:lvl8pPr marL="3200400" algn="l" defTabSz="914400" rtl="0" eaLnBrk="1" latinLnBrk="0" hangingPunct="1">
      <a:defRPr sz="4400" b="1" kern="1200">
        <a:solidFill>
          <a:srgbClr val="000066"/>
        </a:solidFill>
        <a:latin typeface="Arial" charset="0"/>
        <a:ea typeface="+mn-ea"/>
        <a:cs typeface="+mn-cs"/>
      </a:defRPr>
    </a:lvl8pPr>
    <a:lvl9pPr marL="3657600" algn="l" defTabSz="914400" rtl="0" eaLnBrk="1" latinLnBrk="0" hangingPunct="1">
      <a:defRPr sz="4400" b="1" kern="1200">
        <a:solidFill>
          <a:srgbClr val="000066"/>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9FA"/>
    <a:srgbClr val="006699"/>
    <a:srgbClr val="F95169"/>
    <a:srgbClr val="5A2026"/>
    <a:srgbClr val="67B9B9"/>
    <a:srgbClr val="42765D"/>
    <a:srgbClr val="93B4CF"/>
    <a:srgbClr val="2840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972" autoAdjust="0"/>
    <p:restoredTop sz="93508" autoAdjust="0"/>
  </p:normalViewPr>
  <p:slideViewPr>
    <p:cSldViewPr snapToGrid="0">
      <p:cViewPr>
        <p:scale>
          <a:sx n="75" d="100"/>
          <a:sy n="75" d="100"/>
        </p:scale>
        <p:origin x="-2664" y="-1170"/>
      </p:cViewPr>
      <p:guideLst>
        <p:guide orient="horz" pos="917"/>
        <p:guide pos="55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187" y="-58"/>
      </p:cViewPr>
      <p:guideLst>
        <p:guide orient="horz" pos="1657"/>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13075" cy="461963"/>
          </a:xfrm>
          <a:prstGeom prst="rect">
            <a:avLst/>
          </a:prstGeom>
          <a:noFill/>
          <a:ln>
            <a:noFill/>
          </a:ln>
          <a:effectLst/>
          <a:extLst/>
        </p:spPr>
        <p:txBody>
          <a:bodyPr vert="horz" wrap="square" lIns="90763" tIns="45382" rIns="90763" bIns="45382" numCol="1" anchor="t" anchorCtr="0" compatLnSpc="1">
            <a:prstTxWarp prst="textNoShape">
              <a:avLst/>
            </a:prstTxWarp>
          </a:bodyPr>
          <a:lstStyle>
            <a:lvl1pPr algn="l" eaLnBrk="0" hangingPunct="0">
              <a:lnSpc>
                <a:spcPct val="100000"/>
              </a:lnSpc>
              <a:defRPr sz="1200" b="0">
                <a:solidFill>
                  <a:schemeClr val="tx1"/>
                </a:solidFill>
                <a:effectLst/>
              </a:defRPr>
            </a:lvl1pPr>
          </a:lstStyle>
          <a:p>
            <a:pPr>
              <a:defRPr/>
            </a:pPr>
            <a:endParaRPr lang="en-US"/>
          </a:p>
        </p:txBody>
      </p:sp>
      <p:sp>
        <p:nvSpPr>
          <p:cNvPr id="31747" name="Rectangle 3"/>
          <p:cNvSpPr>
            <a:spLocks noGrp="1" noChangeArrowheads="1"/>
          </p:cNvSpPr>
          <p:nvPr>
            <p:ph type="dt" sz="quarter" idx="1"/>
          </p:nvPr>
        </p:nvSpPr>
        <p:spPr bwMode="auto">
          <a:xfrm>
            <a:off x="3937000" y="0"/>
            <a:ext cx="3013075" cy="461963"/>
          </a:xfrm>
          <a:prstGeom prst="rect">
            <a:avLst/>
          </a:prstGeom>
          <a:noFill/>
          <a:ln>
            <a:noFill/>
          </a:ln>
          <a:effectLst/>
          <a:extLst/>
        </p:spPr>
        <p:txBody>
          <a:bodyPr vert="horz" wrap="square" lIns="90763" tIns="45382" rIns="90763" bIns="45382" numCol="1" anchor="t" anchorCtr="0" compatLnSpc="1">
            <a:prstTxWarp prst="textNoShape">
              <a:avLst/>
            </a:prstTxWarp>
          </a:bodyPr>
          <a:lstStyle>
            <a:lvl1pPr algn="r" eaLnBrk="0" hangingPunct="0">
              <a:lnSpc>
                <a:spcPct val="100000"/>
              </a:lnSpc>
              <a:defRPr sz="1200" b="0">
                <a:solidFill>
                  <a:schemeClr val="tx1"/>
                </a:solidFill>
                <a:effectLst/>
              </a:defRPr>
            </a:lvl1pPr>
          </a:lstStyle>
          <a:p>
            <a:pPr>
              <a:defRPr/>
            </a:pPr>
            <a:endParaRPr lang="en-US"/>
          </a:p>
        </p:txBody>
      </p:sp>
      <p:sp>
        <p:nvSpPr>
          <p:cNvPr id="31748" name="Rectangle 4"/>
          <p:cNvSpPr>
            <a:spLocks noGrp="1" noChangeArrowheads="1"/>
          </p:cNvSpPr>
          <p:nvPr>
            <p:ph type="ftr" sz="quarter" idx="2"/>
          </p:nvPr>
        </p:nvSpPr>
        <p:spPr bwMode="auto">
          <a:xfrm>
            <a:off x="0" y="8774113"/>
            <a:ext cx="3013075" cy="461962"/>
          </a:xfrm>
          <a:prstGeom prst="rect">
            <a:avLst/>
          </a:prstGeom>
          <a:noFill/>
          <a:ln>
            <a:noFill/>
          </a:ln>
          <a:effectLst/>
          <a:extLst/>
        </p:spPr>
        <p:txBody>
          <a:bodyPr vert="horz" wrap="square" lIns="90763" tIns="45382" rIns="90763" bIns="45382" numCol="1" anchor="b" anchorCtr="0" compatLnSpc="1">
            <a:prstTxWarp prst="textNoShape">
              <a:avLst/>
            </a:prstTxWarp>
          </a:bodyPr>
          <a:lstStyle>
            <a:lvl1pPr algn="l" eaLnBrk="0" hangingPunct="0">
              <a:lnSpc>
                <a:spcPct val="100000"/>
              </a:lnSpc>
              <a:defRPr sz="1200" b="0">
                <a:solidFill>
                  <a:schemeClr val="tx1"/>
                </a:solidFill>
                <a:effectLst/>
              </a:defRPr>
            </a:lvl1pPr>
          </a:lstStyle>
          <a:p>
            <a:pPr>
              <a:defRPr/>
            </a:pPr>
            <a:endParaRPr lang="en-US"/>
          </a:p>
        </p:txBody>
      </p:sp>
      <p:sp>
        <p:nvSpPr>
          <p:cNvPr id="31749" name="Rectangle 5"/>
          <p:cNvSpPr>
            <a:spLocks noGrp="1" noChangeArrowheads="1"/>
          </p:cNvSpPr>
          <p:nvPr>
            <p:ph type="sldNum" sz="quarter" idx="3"/>
          </p:nvPr>
        </p:nvSpPr>
        <p:spPr bwMode="auto">
          <a:xfrm>
            <a:off x="3937000" y="8774113"/>
            <a:ext cx="3013075" cy="461962"/>
          </a:xfrm>
          <a:prstGeom prst="rect">
            <a:avLst/>
          </a:prstGeom>
          <a:noFill/>
          <a:ln>
            <a:noFill/>
          </a:ln>
          <a:effectLst/>
          <a:extLst/>
        </p:spPr>
        <p:txBody>
          <a:bodyPr vert="horz" wrap="square" lIns="90763" tIns="45382" rIns="90763" bIns="45382" numCol="1" anchor="b" anchorCtr="0" compatLnSpc="1">
            <a:prstTxWarp prst="textNoShape">
              <a:avLst/>
            </a:prstTxWarp>
          </a:bodyPr>
          <a:lstStyle>
            <a:lvl1pPr algn="r" eaLnBrk="0" hangingPunct="0">
              <a:lnSpc>
                <a:spcPct val="100000"/>
              </a:lnSpc>
              <a:defRPr sz="1200" b="0">
                <a:solidFill>
                  <a:schemeClr val="tx1"/>
                </a:solidFill>
                <a:effectLst/>
              </a:defRPr>
            </a:lvl1pPr>
          </a:lstStyle>
          <a:p>
            <a:pPr>
              <a:defRPr/>
            </a:pPr>
            <a:fld id="{C13BB033-4354-4D37-8270-8E473E46B7FC}" type="slidenum">
              <a:rPr lang="en-US"/>
              <a:pPr>
                <a:defRPr/>
              </a:pPr>
              <a:t>‹#›</a:t>
            </a:fld>
            <a:endParaRPr lang="en-US" dirty="0"/>
          </a:p>
        </p:txBody>
      </p:sp>
    </p:spTree>
    <p:extLst>
      <p:ext uri="{BB962C8B-B14F-4D97-AF65-F5344CB8AC3E}">
        <p14:creationId xmlns:p14="http://schemas.microsoft.com/office/powerpoint/2010/main" val="109386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13075" cy="461963"/>
          </a:xfrm>
          <a:prstGeom prst="rect">
            <a:avLst/>
          </a:prstGeom>
          <a:noFill/>
          <a:ln>
            <a:noFill/>
          </a:ln>
          <a:effectLst/>
          <a:extLst/>
        </p:spPr>
        <p:txBody>
          <a:bodyPr vert="horz" wrap="square" lIns="90763" tIns="45382" rIns="90763" bIns="45382" numCol="1" anchor="t" anchorCtr="0" compatLnSpc="1">
            <a:prstTxWarp prst="textNoShape">
              <a:avLst/>
            </a:prstTxWarp>
          </a:bodyPr>
          <a:lstStyle>
            <a:lvl1pPr algn="l" eaLnBrk="0" hangingPunct="0">
              <a:lnSpc>
                <a:spcPct val="100000"/>
              </a:lnSpc>
              <a:defRPr sz="1200" b="0">
                <a:solidFill>
                  <a:schemeClr val="tx1"/>
                </a:solidFill>
                <a:effectLst/>
              </a:defRPr>
            </a:lvl1pPr>
          </a:lstStyle>
          <a:p>
            <a:pPr>
              <a:defRPr/>
            </a:pPr>
            <a:endParaRPr lang="en-US"/>
          </a:p>
        </p:txBody>
      </p:sp>
      <p:sp>
        <p:nvSpPr>
          <p:cNvPr id="12291" name="Rectangle 3"/>
          <p:cNvSpPr>
            <a:spLocks noGrp="1" noChangeArrowheads="1"/>
          </p:cNvSpPr>
          <p:nvPr>
            <p:ph type="dt" idx="1"/>
          </p:nvPr>
        </p:nvSpPr>
        <p:spPr bwMode="auto">
          <a:xfrm>
            <a:off x="3937000" y="0"/>
            <a:ext cx="3013075" cy="461963"/>
          </a:xfrm>
          <a:prstGeom prst="rect">
            <a:avLst/>
          </a:prstGeom>
          <a:noFill/>
          <a:ln>
            <a:noFill/>
          </a:ln>
          <a:effectLst/>
          <a:extLst/>
        </p:spPr>
        <p:txBody>
          <a:bodyPr vert="horz" wrap="square" lIns="90763" tIns="45382" rIns="90763" bIns="45382" numCol="1" anchor="t" anchorCtr="0" compatLnSpc="1">
            <a:prstTxWarp prst="textNoShape">
              <a:avLst/>
            </a:prstTxWarp>
          </a:bodyPr>
          <a:lstStyle>
            <a:lvl1pPr algn="r" eaLnBrk="0" hangingPunct="0">
              <a:lnSpc>
                <a:spcPct val="100000"/>
              </a:lnSpc>
              <a:defRPr sz="1200" b="0">
                <a:solidFill>
                  <a:schemeClr val="tx1"/>
                </a:solidFill>
                <a:effectLst/>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420688" y="307975"/>
            <a:ext cx="2998787" cy="2249488"/>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385763" y="2617788"/>
            <a:ext cx="6169025" cy="5926137"/>
          </a:xfrm>
          <a:prstGeom prst="rect">
            <a:avLst/>
          </a:prstGeom>
          <a:noFill/>
          <a:ln>
            <a:noFill/>
          </a:ln>
          <a:effectLst/>
          <a:extLst/>
        </p:spPr>
        <p:txBody>
          <a:bodyPr vert="horz" wrap="square" lIns="90763" tIns="45382" rIns="90763" bIns="453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774113"/>
            <a:ext cx="3013075" cy="461962"/>
          </a:xfrm>
          <a:prstGeom prst="rect">
            <a:avLst/>
          </a:prstGeom>
          <a:noFill/>
          <a:ln>
            <a:noFill/>
          </a:ln>
          <a:effectLst/>
          <a:extLst/>
        </p:spPr>
        <p:txBody>
          <a:bodyPr vert="horz" wrap="square" lIns="90763" tIns="45382" rIns="90763" bIns="45382" numCol="1" anchor="b" anchorCtr="0" compatLnSpc="1">
            <a:prstTxWarp prst="textNoShape">
              <a:avLst/>
            </a:prstTxWarp>
          </a:bodyPr>
          <a:lstStyle>
            <a:lvl1pPr algn="l" eaLnBrk="0" hangingPunct="0">
              <a:lnSpc>
                <a:spcPct val="100000"/>
              </a:lnSpc>
              <a:defRPr sz="1200" b="0">
                <a:solidFill>
                  <a:schemeClr val="tx1"/>
                </a:solidFill>
                <a:effectLst/>
              </a:defRPr>
            </a:lvl1pPr>
          </a:lstStyle>
          <a:p>
            <a:pPr>
              <a:defRPr/>
            </a:pPr>
            <a:endParaRPr lang="en-US"/>
          </a:p>
        </p:txBody>
      </p:sp>
      <p:sp>
        <p:nvSpPr>
          <p:cNvPr id="12295" name="Rectangle 7"/>
          <p:cNvSpPr>
            <a:spLocks noGrp="1" noChangeArrowheads="1"/>
          </p:cNvSpPr>
          <p:nvPr>
            <p:ph type="sldNum" sz="quarter" idx="5"/>
          </p:nvPr>
        </p:nvSpPr>
        <p:spPr bwMode="auto">
          <a:xfrm>
            <a:off x="3937000" y="8774113"/>
            <a:ext cx="3013075" cy="461962"/>
          </a:xfrm>
          <a:prstGeom prst="rect">
            <a:avLst/>
          </a:prstGeom>
          <a:noFill/>
          <a:ln>
            <a:noFill/>
          </a:ln>
          <a:effectLst/>
          <a:extLst/>
        </p:spPr>
        <p:txBody>
          <a:bodyPr vert="horz" wrap="square" lIns="90763" tIns="45382" rIns="90763" bIns="45382" numCol="1" anchor="b" anchorCtr="0" compatLnSpc="1">
            <a:prstTxWarp prst="textNoShape">
              <a:avLst/>
            </a:prstTxWarp>
          </a:bodyPr>
          <a:lstStyle>
            <a:lvl1pPr algn="r" eaLnBrk="0" hangingPunct="0">
              <a:lnSpc>
                <a:spcPct val="100000"/>
              </a:lnSpc>
              <a:defRPr sz="1200" b="0">
                <a:solidFill>
                  <a:schemeClr val="tx1"/>
                </a:solidFill>
                <a:effectLst/>
              </a:defRPr>
            </a:lvl1pPr>
          </a:lstStyle>
          <a:p>
            <a:pPr>
              <a:defRPr/>
            </a:pPr>
            <a:fld id="{3A1F6DD5-4871-4E4F-B820-A6B8F14A27F1}" type="slidenum">
              <a:rPr lang="en-US"/>
              <a:pPr>
                <a:defRPr/>
              </a:pPr>
              <a:t>‹#›</a:t>
            </a:fld>
            <a:endParaRPr lang="en-US" dirty="0"/>
          </a:p>
        </p:txBody>
      </p:sp>
    </p:spTree>
    <p:extLst>
      <p:ext uri="{BB962C8B-B14F-4D97-AF65-F5344CB8AC3E}">
        <p14:creationId xmlns:p14="http://schemas.microsoft.com/office/powerpoint/2010/main" val="3506133467"/>
      </p:ext>
    </p:extLst>
  </p:cSld>
  <p:clrMap bg1="lt1" tx1="dk1" bg2="lt2" tx2="dk2" accent1="accent1" accent2="accent2" accent3="accent3" accent4="accent4" accent5="accent5" accent6="accent6" hlink="hlink" folHlink="folHlink"/>
  <p:notesStyle>
    <a:lvl1pPr marL="228600" indent="-228600" algn="l" rtl="0" eaLnBrk="0" fontAlgn="base" hangingPunct="0">
      <a:spcBef>
        <a:spcPct val="30000"/>
      </a:spcBef>
      <a:spcAft>
        <a:spcPct val="0"/>
      </a:spcAft>
      <a:defRPr sz="1600" b="1" kern="1200">
        <a:solidFill>
          <a:schemeClr val="tx1"/>
        </a:solidFill>
        <a:latin typeface="Arial" charset="0"/>
        <a:ea typeface="+mn-ea"/>
        <a:cs typeface="+mn-cs"/>
      </a:defRPr>
    </a:lvl1pPr>
    <a:lvl2pPr marL="685800" indent="-228600" algn="l" rtl="0" eaLnBrk="0" fontAlgn="base" hangingPunct="0">
      <a:spcBef>
        <a:spcPct val="30000"/>
      </a:spcBef>
      <a:spcAft>
        <a:spcPct val="0"/>
      </a:spcAft>
      <a:buChar char="•"/>
      <a:defRPr sz="1600" b="1" kern="1200">
        <a:solidFill>
          <a:schemeClr val="tx1"/>
        </a:solidFill>
        <a:latin typeface="Arial" charset="0"/>
        <a:ea typeface="+mn-ea"/>
        <a:cs typeface="+mn-cs"/>
      </a:defRPr>
    </a:lvl2pPr>
    <a:lvl3pPr marL="1143000" indent="-228600" algn="l" rtl="0" eaLnBrk="0" fontAlgn="base" hangingPunct="0">
      <a:spcBef>
        <a:spcPct val="30000"/>
      </a:spcBef>
      <a:spcAft>
        <a:spcPct val="0"/>
      </a:spcAft>
      <a:buChar char="•"/>
      <a:defRPr sz="1600" b="1" kern="1200">
        <a:solidFill>
          <a:schemeClr val="tx1"/>
        </a:solidFill>
        <a:latin typeface="Arial" charset="0"/>
        <a:ea typeface="+mn-ea"/>
        <a:cs typeface="+mn-cs"/>
      </a:defRPr>
    </a:lvl3pPr>
    <a:lvl4pPr marL="1600200" indent="-228600" algn="l" rtl="0" eaLnBrk="0" fontAlgn="base" hangingPunct="0">
      <a:spcBef>
        <a:spcPct val="30000"/>
      </a:spcBef>
      <a:spcAft>
        <a:spcPct val="0"/>
      </a:spcAft>
      <a:buChar char="•"/>
      <a:defRPr sz="1600" b="1" kern="1200">
        <a:solidFill>
          <a:schemeClr val="tx1"/>
        </a:solidFill>
        <a:latin typeface="Arial" charset="0"/>
        <a:ea typeface="+mn-ea"/>
        <a:cs typeface="+mn-cs"/>
      </a:defRPr>
    </a:lvl4pPr>
    <a:lvl5pPr marL="2057400" indent="-228600" algn="l" rtl="0" eaLnBrk="0" fontAlgn="base" hangingPunct="0">
      <a:spcBef>
        <a:spcPct val="30000"/>
      </a:spcBef>
      <a:spcAft>
        <a:spcPct val="0"/>
      </a:spcAft>
      <a:buChar char="•"/>
      <a:defRPr sz="1600" b="1"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miter lim="800000"/>
            <a:headEnd/>
            <a:tailEnd/>
          </a:ln>
        </p:spPr>
        <p:txBody>
          <a:bodyPr/>
          <a:lstStyle/>
          <a:p>
            <a:fld id="{9F793001-2365-426B-806D-0F98329101CF}" type="slidenum">
              <a:rPr lang="en-US" smtClean="0">
                <a:solidFill>
                  <a:srgbClr val="000000"/>
                </a:solidFill>
                <a:latin typeface="Times" pitchFamily="18" charset="0"/>
              </a:rPr>
              <a:pPr/>
              <a:t>1</a:t>
            </a:fld>
            <a:endParaRPr lang="en-US" smtClean="0">
              <a:solidFill>
                <a:srgbClr val="000000"/>
              </a:solidFill>
              <a:latin typeface="Times" pitchFamily="18" charset="0"/>
            </a:endParaRPr>
          </a:p>
        </p:txBody>
      </p:sp>
      <p:sp>
        <p:nvSpPr>
          <p:cNvPr id="31746" name="Rectangle 7"/>
          <p:cNvSpPr txBox="1">
            <a:spLocks noGrp="1" noChangeArrowheads="1"/>
          </p:cNvSpPr>
          <p:nvPr/>
        </p:nvSpPr>
        <p:spPr bwMode="auto">
          <a:xfrm>
            <a:off x="3937000" y="8772525"/>
            <a:ext cx="3011488" cy="461963"/>
          </a:xfrm>
          <a:prstGeom prst="rect">
            <a:avLst/>
          </a:prstGeom>
          <a:noFill/>
          <a:ln w="9525">
            <a:noFill/>
            <a:miter lim="800000"/>
            <a:headEnd/>
            <a:tailEnd/>
          </a:ln>
        </p:spPr>
        <p:txBody>
          <a:bodyPr lIns="91435" tIns="45717" rIns="91435" bIns="45717" anchor="b"/>
          <a:lstStyle/>
          <a:p>
            <a:pPr algn="r"/>
            <a:fld id="{03405068-B3BC-4D1F-8C3B-61AC6DB40982}" type="slidenum">
              <a:rPr lang="en-US" sz="1200" b="0">
                <a:solidFill>
                  <a:srgbClr val="000000"/>
                </a:solidFill>
                <a:latin typeface="Times" pitchFamily="18" charset="0"/>
              </a:rPr>
              <a:pPr algn="r"/>
              <a:t>1</a:t>
            </a:fld>
            <a:endParaRPr lang="en-US" sz="1200" b="0">
              <a:solidFill>
                <a:srgbClr val="000000"/>
              </a:solidFill>
              <a:latin typeface="Times" pitchFamily="18" charset="0"/>
            </a:endParaRPr>
          </a:p>
        </p:txBody>
      </p:sp>
      <p:sp>
        <p:nvSpPr>
          <p:cNvPr id="31747" name="Rectangle 2"/>
          <p:cNvSpPr>
            <a:spLocks noGrp="1" noRot="1" noChangeAspect="1" noChangeArrowheads="1" noTextEdit="1"/>
          </p:cNvSpPr>
          <p:nvPr>
            <p:ph type="sldImg"/>
          </p:nvPr>
        </p:nvSpPr>
        <p:spPr>
          <a:xfrm>
            <a:off x="1168400" y="692150"/>
            <a:ext cx="4616450" cy="3463925"/>
          </a:xfrm>
          <a:ln/>
        </p:spPr>
      </p:sp>
      <p:sp>
        <p:nvSpPr>
          <p:cNvPr id="31748" name="Rectangle 3"/>
          <p:cNvSpPr>
            <a:spLocks noGrp="1" noChangeArrowheads="1"/>
          </p:cNvSpPr>
          <p:nvPr>
            <p:ph type="body" idx="1"/>
          </p:nvPr>
        </p:nvSpPr>
        <p:spPr>
          <a:xfrm>
            <a:off x="927100" y="4387850"/>
            <a:ext cx="5095875" cy="4156075"/>
          </a:xfrm>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miter lim="800000"/>
            <a:headEnd/>
            <a:tailEnd/>
          </a:ln>
        </p:spPr>
        <p:txBody>
          <a:bodyPr/>
          <a:lstStyle/>
          <a:p>
            <a:fld id="{AD3F9506-B284-4FA6-B299-A81FE1684B70}" type="slidenum">
              <a:rPr lang="en-US" smtClean="0"/>
              <a:pPr/>
              <a:t>10</a:t>
            </a:fld>
            <a:endParaRPr lang="en-US" smtClean="0"/>
          </a:p>
        </p:txBody>
      </p:sp>
      <p:sp>
        <p:nvSpPr>
          <p:cNvPr id="50178" name="Rectangle 2"/>
          <p:cNvSpPr>
            <a:spLocks noGrp="1" noRot="1" noChangeAspect="1" noChangeArrowheads="1" noTextEdit="1"/>
          </p:cNvSpPr>
          <p:nvPr>
            <p:ph type="sldImg"/>
          </p:nvPr>
        </p:nvSpPr>
        <p:spPr>
          <a:ln/>
        </p:spPr>
      </p:sp>
      <p:sp>
        <p:nvSpPr>
          <p:cNvPr id="522243" name="Rectangle 3"/>
          <p:cNvSpPr>
            <a:spLocks noGrp="1" noChangeArrowheads="1"/>
          </p:cNvSpPr>
          <p:nvPr>
            <p:ph type="body" idx="1"/>
          </p:nvPr>
        </p:nvSpPr>
        <p:spPr/>
        <p:txBody>
          <a:bodyPr/>
          <a:lstStyle/>
          <a:p>
            <a:pPr marL="342900" lvl="1" indent="-342900" eaLnBrk="1" hangingPunct="1">
              <a:spcBef>
                <a:spcPts val="1800"/>
              </a:spcBef>
              <a:defRPr/>
            </a:pPr>
            <a:r>
              <a:rPr lang="en-US" sz="2800" b="0" dirty="0" smtClean="0">
                <a:latin typeface="Calibri" pitchFamily="34" charset="0"/>
                <a:ea typeface="Tahoma" pitchFamily="34" charset="0"/>
                <a:cs typeface="Calibri" pitchFamily="34" charset="0"/>
              </a:rPr>
              <a:t>One system providing seamless service to customers in all areas served</a:t>
            </a:r>
          </a:p>
          <a:p>
            <a:pPr marL="342900" lvl="1" indent="-342900" eaLnBrk="1" hangingPunct="1">
              <a:spcBef>
                <a:spcPts val="1800"/>
              </a:spcBef>
              <a:defRPr/>
            </a:pPr>
            <a:r>
              <a:rPr lang="en-US" sz="1800" b="0" u="sng" dirty="0" smtClean="0"/>
              <a:t>San Francisco</a:t>
            </a:r>
            <a:endParaRPr lang="en-US" sz="1800" b="0" dirty="0" smtClean="0"/>
          </a:p>
          <a:p>
            <a:pPr marL="285750" indent="-285750" eaLnBrk="1" hangingPunct="1">
              <a:buFont typeface="Arial" pitchFamily="34" charset="0"/>
              <a:buChar char="•"/>
              <a:defRPr/>
            </a:pPr>
            <a:r>
              <a:rPr lang="en-US" sz="1800" b="0" dirty="0" smtClean="0"/>
              <a:t>~50 stations will be located in San Francisco’s employment- and transit rich Downtown/SOMA area between the Financial District, Market Street and the Transbay and Caltrain terminals This proposed service area is rich in regional transit, encompassing the Caltrain terminal, four BART stations, Ferry Building, and the Temporary Transbay Terminal  which see an approximate combined total of nearly 240,000 boardings and alightings on an average weekday.  This service area is also notably flat, has the city's densest bikeway network coverage and enjoys the highest numbers of cyclist in San Francisco. However those who commute by transit from cities to the east and south frequently encounter difficulties bringing a bicycle with them on BART or Caltrain. Much of San Francisco’s densely urbanized northeastern quadrant is similarly well-suited to bike sharing, making a system size of several thousand bicycles viable post-pilot.</a:t>
            </a:r>
          </a:p>
          <a:p>
            <a:pPr marL="285750" indent="-285750" eaLnBrk="1" hangingPunct="1">
              <a:buFont typeface="Arial" pitchFamily="34" charset="0"/>
              <a:buChar char="•"/>
              <a:defRPr/>
            </a:pPr>
            <a:r>
              <a:rPr lang="en-US" sz="1800" b="0" u="sng" dirty="0" smtClean="0"/>
              <a:t>Redwood City</a:t>
            </a:r>
            <a:endParaRPr lang="en-US" sz="1800" b="0" dirty="0" smtClean="0"/>
          </a:p>
          <a:p>
            <a:pPr marL="285750" indent="-285750" eaLnBrk="1" hangingPunct="1">
              <a:buFont typeface="Arial" pitchFamily="34" charset="0"/>
              <a:buChar char="•"/>
              <a:defRPr/>
            </a:pPr>
            <a:r>
              <a:rPr lang="en-US" sz="1800" b="0" dirty="0" smtClean="0"/>
              <a:t>Approximately 10 stations will be located within a one- to three mile radius of the Redwood City Caltrain Station and in the downtown area. Preliminary analysis revealed that there are more than 1,258 businesses within a half-mile radius of the Redwood City Caltrain station, as well as more than 1,700 households are well within average bicycling distance of the downtown Redwood City area. Based on Caltrain's 2011 Annual Passenger Counts, the Redwood City Caltrain Station has an average weekday ridership of 3,200 boardings and alightings. </a:t>
            </a:r>
          </a:p>
          <a:p>
            <a:pPr marL="285750" indent="-285750" eaLnBrk="1" hangingPunct="1">
              <a:buFont typeface="Arial" pitchFamily="34" charset="0"/>
              <a:buChar char="•"/>
              <a:defRPr/>
            </a:pPr>
            <a:r>
              <a:rPr lang="en-US" sz="1800" b="0" u="sng" dirty="0" smtClean="0"/>
              <a:t>San Jose</a:t>
            </a:r>
            <a:endParaRPr lang="en-US" sz="1800" b="0" dirty="0" smtClean="0"/>
          </a:p>
          <a:p>
            <a:pPr marL="285750" indent="-285750" eaLnBrk="1" hangingPunct="1">
              <a:buFont typeface="Arial" pitchFamily="34" charset="0"/>
              <a:buChar char="•"/>
              <a:defRPr/>
            </a:pPr>
            <a:r>
              <a:rPr lang="en-US" sz="1800" b="0" dirty="0" smtClean="0"/>
              <a:t>Approximately 20 stations will be located within a one- to three-mile radius of San Jose Diridon Caltrain Station.  Based on Caltrain's 2011 Annual Passenger Counts, this station has an average weekday ridership of 6,000 for both boardings and alightings. Priority areas are downtown, city hall, museums, San Jose State University and Cesar Chavez plaza.   </a:t>
            </a:r>
          </a:p>
          <a:p>
            <a:pPr marL="285750" indent="-285750" eaLnBrk="1" hangingPunct="1">
              <a:buFont typeface="Arial" pitchFamily="34" charset="0"/>
              <a:buChar char="•"/>
              <a:defRPr/>
            </a:pPr>
            <a:r>
              <a:rPr lang="en-US" sz="1800" b="0" u="sng" dirty="0" smtClean="0"/>
              <a:t>Palo Alto</a:t>
            </a:r>
            <a:endParaRPr lang="en-US" sz="1800" b="0" dirty="0" smtClean="0"/>
          </a:p>
          <a:p>
            <a:pPr marL="285750" indent="-285750" eaLnBrk="1" hangingPunct="1">
              <a:buFont typeface="Arial" pitchFamily="34" charset="0"/>
              <a:buChar char="•"/>
              <a:defRPr/>
            </a:pPr>
            <a:r>
              <a:rPr lang="en-US" sz="1800" b="0" dirty="0" smtClean="0"/>
              <a:t>Approximately 10 stations will be located within a one- to three-mile radius of Palo Alto Caltrain Station.  Based on Caltrain's 2011 Annual Passenger Counts, this station has an average weekday ridership of 4,500 for both boardings and alightings. Priority areas are downtown, city hall, Stanford University, California Ave and University Ave.  </a:t>
            </a:r>
          </a:p>
          <a:p>
            <a:pPr marL="285750" indent="-285750" eaLnBrk="1" hangingPunct="1">
              <a:buFont typeface="Arial" pitchFamily="34" charset="0"/>
              <a:buChar char="•"/>
              <a:defRPr/>
            </a:pPr>
            <a:r>
              <a:rPr lang="en-US" sz="1800" b="0" u="sng" dirty="0" smtClean="0"/>
              <a:t>Mountain View</a:t>
            </a:r>
            <a:endParaRPr lang="en-US" sz="1800" b="0" dirty="0" smtClean="0"/>
          </a:p>
          <a:p>
            <a:pPr marL="285750" indent="-285750" eaLnBrk="1" hangingPunct="1">
              <a:buFont typeface="Arial" pitchFamily="34" charset="0"/>
              <a:buChar char="•"/>
              <a:defRPr/>
            </a:pPr>
            <a:r>
              <a:rPr lang="en-US" sz="1800" b="0" dirty="0" smtClean="0"/>
              <a:t>Approximately 10 stations will be located within a one- to three-mile radius of Mountain View Caltrain Station.  Based on Caltrain's 2011 Annual Passenger Counts, this station has an average weekday ridership of 3,700 for both boardings and alightings. Priority areas are downtown, city hall, shopping centers and the El Camino Real corridor.</a:t>
            </a:r>
          </a:p>
          <a:p>
            <a:pPr marL="0" indent="0" eaLnBrk="1" hangingPunct="1">
              <a:defRP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miter lim="800000"/>
            <a:headEnd/>
            <a:tailEnd/>
          </a:ln>
        </p:spPr>
        <p:txBody>
          <a:bodyPr/>
          <a:lstStyle/>
          <a:p>
            <a:fld id="{A2BA4A55-A8C6-4F89-9B42-AD1A3910108A}" type="slidenum">
              <a:rPr lang="en-US" smtClean="0"/>
              <a:pPr/>
              <a:t>11</a:t>
            </a:fld>
            <a:endParaRPr lang="en-US" smtClean="0"/>
          </a:p>
        </p:txBody>
      </p:sp>
      <p:sp>
        <p:nvSpPr>
          <p:cNvPr id="52226" name="Rectangle 2"/>
          <p:cNvSpPr>
            <a:spLocks noGrp="1" noRot="1" noChangeAspect="1" noChangeArrowheads="1" noTextEdit="1"/>
          </p:cNvSpPr>
          <p:nvPr>
            <p:ph type="sldImg"/>
          </p:nvPr>
        </p:nvSpPr>
        <p:spPr>
          <a:ln/>
        </p:spPr>
      </p:sp>
      <p:sp>
        <p:nvSpPr>
          <p:cNvPr id="522243" name="Rectangle 3"/>
          <p:cNvSpPr>
            <a:spLocks noGrp="1" noChangeArrowheads="1"/>
          </p:cNvSpPr>
          <p:nvPr>
            <p:ph type="body" idx="1"/>
          </p:nvPr>
        </p:nvSpPr>
        <p:spPr/>
        <p:txBody>
          <a:bodyPr/>
          <a:lstStyle/>
          <a:p>
            <a:pPr marL="342900" lvl="1" indent="-342900" eaLnBrk="1" hangingPunct="1">
              <a:spcBef>
                <a:spcPts val="1800"/>
              </a:spcBef>
              <a:defRPr/>
            </a:pPr>
            <a:r>
              <a:rPr lang="en-US" sz="2800" b="0" dirty="0" smtClean="0">
                <a:latin typeface="Calibri" pitchFamily="34" charset="0"/>
                <a:ea typeface="Tahoma" pitchFamily="34" charset="0"/>
                <a:cs typeface="Calibri" pitchFamily="34" charset="0"/>
              </a:rPr>
              <a:t>One system providing seamless service to customers in all areas served</a:t>
            </a:r>
          </a:p>
          <a:p>
            <a:pPr marL="342900" lvl="1" indent="-342900" eaLnBrk="1" hangingPunct="1">
              <a:spcBef>
                <a:spcPts val="1800"/>
              </a:spcBef>
              <a:defRPr/>
            </a:pPr>
            <a:r>
              <a:rPr lang="en-US" sz="1800" b="0" u="sng" dirty="0" smtClean="0"/>
              <a:t>San Francisco</a:t>
            </a:r>
            <a:endParaRPr lang="en-US" sz="1800" b="0" dirty="0" smtClean="0"/>
          </a:p>
          <a:p>
            <a:pPr marL="285750" indent="-285750" eaLnBrk="1" hangingPunct="1">
              <a:buFont typeface="Arial" pitchFamily="34" charset="0"/>
              <a:buChar char="•"/>
              <a:defRPr/>
            </a:pPr>
            <a:r>
              <a:rPr lang="en-US" sz="1800" b="0" dirty="0" smtClean="0"/>
              <a:t>~50 stations will be located in San Francisco’s employment- and transit rich Downtown/SOMA area between the Financial District, Market Street and the Transbay and Caltrain terminals This proposed service area is rich in regional transit, encompassing the Caltrain terminal, four BART stations, Ferry Building, and the Temporary Transbay Terminal  which see an approximate combined total of nearly 240,000 boardings and alightings on an average weekday.  This service area is also notably flat, has the city's densest bikeway network coverage and enjoys the highest numbers of cyclist in San Francisco. However those who commute by transit from cities to the east and south frequently encounter difficulties bringing a bicycle with them on BART or Caltrain. Much of San Francisco’s densely urbanized northeastern quadrant is similarly well-suited to bike sharing, making a system size of several thousand bicycles viable post-pilot.</a:t>
            </a:r>
          </a:p>
          <a:p>
            <a:pPr marL="285750" indent="-285750" eaLnBrk="1" hangingPunct="1">
              <a:buFont typeface="Arial" pitchFamily="34" charset="0"/>
              <a:buChar char="•"/>
              <a:defRPr/>
            </a:pPr>
            <a:r>
              <a:rPr lang="en-US" sz="1800" b="0" u="sng" dirty="0" smtClean="0"/>
              <a:t>Redwood City</a:t>
            </a:r>
            <a:endParaRPr lang="en-US" sz="1800" b="0" dirty="0" smtClean="0"/>
          </a:p>
          <a:p>
            <a:pPr marL="285750" indent="-285750" eaLnBrk="1" hangingPunct="1">
              <a:buFont typeface="Arial" pitchFamily="34" charset="0"/>
              <a:buChar char="•"/>
              <a:defRPr/>
            </a:pPr>
            <a:r>
              <a:rPr lang="en-US" sz="1800" b="0" dirty="0" smtClean="0"/>
              <a:t>Approximately 10 stations will be located within a one- to three mile radius of the Redwood City Caltrain Station and in the downtown area. Preliminary analysis revealed that there are more than 1,258 businesses within a half-mile radius of the Redwood City Caltrain station, as well as more than 1,700 households are well within average bicycling distance of the downtown Redwood City area. Based on Caltrain's 2011 Annual Passenger Counts, the Redwood City Caltrain Station has an average weekday ridership of 3,200 boardings and alightings. </a:t>
            </a:r>
          </a:p>
          <a:p>
            <a:pPr marL="285750" indent="-285750" eaLnBrk="1" hangingPunct="1">
              <a:buFont typeface="Arial" pitchFamily="34" charset="0"/>
              <a:buChar char="•"/>
              <a:defRPr/>
            </a:pPr>
            <a:r>
              <a:rPr lang="en-US" sz="1800" b="0" u="sng" dirty="0" smtClean="0"/>
              <a:t>San Jose</a:t>
            </a:r>
            <a:endParaRPr lang="en-US" sz="1800" b="0" dirty="0" smtClean="0"/>
          </a:p>
          <a:p>
            <a:pPr marL="285750" indent="-285750" eaLnBrk="1" hangingPunct="1">
              <a:buFont typeface="Arial" pitchFamily="34" charset="0"/>
              <a:buChar char="•"/>
              <a:defRPr/>
            </a:pPr>
            <a:r>
              <a:rPr lang="en-US" sz="1800" b="0" dirty="0" smtClean="0"/>
              <a:t>Approximately 20 stations will be located within a one- to three-mile radius of San Jose Diridon Caltrain Station.  Based on Caltrain's 2011 Annual Passenger Counts, this station has an average weekday ridership of 6,000 for both boardings and alightings. Priority areas are downtown, city hall, museums, San Jose State University and Cesar Chavez plaza.   </a:t>
            </a:r>
          </a:p>
          <a:p>
            <a:pPr marL="285750" indent="-285750" eaLnBrk="1" hangingPunct="1">
              <a:buFont typeface="Arial" pitchFamily="34" charset="0"/>
              <a:buChar char="•"/>
              <a:defRPr/>
            </a:pPr>
            <a:r>
              <a:rPr lang="en-US" sz="1800" b="0" u="sng" dirty="0" smtClean="0"/>
              <a:t>Palo Alto</a:t>
            </a:r>
            <a:endParaRPr lang="en-US" sz="1800" b="0" dirty="0" smtClean="0"/>
          </a:p>
          <a:p>
            <a:pPr marL="285750" indent="-285750" eaLnBrk="1" hangingPunct="1">
              <a:buFont typeface="Arial" pitchFamily="34" charset="0"/>
              <a:buChar char="•"/>
              <a:defRPr/>
            </a:pPr>
            <a:r>
              <a:rPr lang="en-US" sz="1800" b="0" dirty="0" smtClean="0"/>
              <a:t>Approximately 10 stations will be located within a one- to three-mile radius of Palo Alto Caltrain Station.  Based on Caltrain's 2011 Annual Passenger Counts, this station has an average weekday ridership of 4,500 for both boardings and alightings. Priority areas are downtown, city hall, Stanford University, California Ave and University Ave.  </a:t>
            </a:r>
          </a:p>
          <a:p>
            <a:pPr marL="285750" indent="-285750" eaLnBrk="1" hangingPunct="1">
              <a:buFont typeface="Arial" pitchFamily="34" charset="0"/>
              <a:buChar char="•"/>
              <a:defRPr/>
            </a:pPr>
            <a:r>
              <a:rPr lang="en-US" sz="1800" b="0" u="sng" dirty="0" smtClean="0"/>
              <a:t>Mountain View</a:t>
            </a:r>
            <a:endParaRPr lang="en-US" sz="1800" b="0" dirty="0" smtClean="0"/>
          </a:p>
          <a:p>
            <a:pPr marL="285750" indent="-285750" eaLnBrk="1" hangingPunct="1">
              <a:buFont typeface="Arial" pitchFamily="34" charset="0"/>
              <a:buChar char="•"/>
              <a:defRPr/>
            </a:pPr>
            <a:r>
              <a:rPr lang="en-US" sz="1800" b="0" dirty="0" smtClean="0"/>
              <a:t>Approximately 10 stations will be located within a one- to three-mile radius of Mountain View Caltrain Station.  Based on Caltrain's 2011 Annual Passenger Counts, this station has an average weekday ridership of 3,700 for both boardings and alightings. Priority areas are downtown, city hall, shopping centers and the El Camino Real corridor.</a:t>
            </a:r>
          </a:p>
          <a:p>
            <a:pPr marL="0" indent="0" eaLnBrk="1" hangingPunct="1">
              <a:defRPr/>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miter lim="800000"/>
            <a:headEnd/>
            <a:tailEnd/>
          </a:ln>
        </p:spPr>
        <p:txBody>
          <a:bodyPr/>
          <a:lstStyle/>
          <a:p>
            <a:fld id="{C978DCA8-B626-4FF8-864D-170D4EE93F9B}" type="slidenum">
              <a:rPr lang="en-US" smtClean="0"/>
              <a:pPr/>
              <a:t>12</a:t>
            </a:fld>
            <a:endParaRPr lang="en-US" smtClean="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p:spPr>
        <p:txBody>
          <a:bodyPr/>
          <a:lstStyle/>
          <a:p>
            <a:pPr marL="0" indent="0"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miter lim="800000"/>
            <a:headEnd/>
            <a:tailEnd/>
          </a:ln>
        </p:spPr>
        <p:txBody>
          <a:bodyPr/>
          <a:lstStyle/>
          <a:p>
            <a:fld id="{F18746C7-8782-40F9-96C6-95B411AF9946}" type="slidenum">
              <a:rPr lang="en-US" smtClean="0"/>
              <a:pPr/>
              <a:t>13</a:t>
            </a:fld>
            <a:endParaRPr lang="en-US" smtClean="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pPr marL="0" indent="0"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miter lim="800000"/>
            <a:headEnd/>
            <a:tailEnd/>
          </a:ln>
        </p:spPr>
        <p:txBody>
          <a:bodyPr/>
          <a:lstStyle/>
          <a:p>
            <a:fld id="{08048A4D-CDCA-498A-8DC2-0FD7EADD2BF1}" type="slidenum">
              <a:rPr lang="en-US" smtClean="0"/>
              <a:pPr/>
              <a:t>14</a:t>
            </a:fld>
            <a:endParaRPr lang="en-US" smtClean="0"/>
          </a:p>
        </p:txBody>
      </p:sp>
      <p:sp>
        <p:nvSpPr>
          <p:cNvPr id="58370" name="Rectangle 2"/>
          <p:cNvSpPr>
            <a:spLocks noGrp="1" noRot="1" noChangeAspect="1" noChangeArrowheads="1" noTextEdit="1"/>
          </p:cNvSpPr>
          <p:nvPr>
            <p:ph type="sldImg"/>
          </p:nvPr>
        </p:nvSpPr>
        <p:spPr>
          <a:ln/>
        </p:spPr>
      </p:sp>
      <p:sp>
        <p:nvSpPr>
          <p:cNvPr id="522243" name="Rectangle 3"/>
          <p:cNvSpPr>
            <a:spLocks noGrp="1" noChangeArrowheads="1"/>
          </p:cNvSpPr>
          <p:nvPr>
            <p:ph type="body" idx="1"/>
          </p:nvPr>
        </p:nvSpPr>
        <p:spPr/>
        <p:txBody>
          <a:bodyPr/>
          <a:lstStyle/>
          <a:p>
            <a:pPr marL="342900" lvl="1" indent="-342900" eaLnBrk="1" hangingPunct="1">
              <a:spcBef>
                <a:spcPts val="1800"/>
              </a:spcBef>
              <a:defRPr/>
            </a:pPr>
            <a:r>
              <a:rPr lang="en-US" sz="2800" b="0" dirty="0" smtClean="0">
                <a:latin typeface="Calibri" pitchFamily="34" charset="0"/>
                <a:ea typeface="Tahoma" pitchFamily="34" charset="0"/>
                <a:cs typeface="Calibri" pitchFamily="34" charset="0"/>
              </a:rPr>
              <a:t>One system providing seamless service to customers in all areas served</a:t>
            </a:r>
          </a:p>
          <a:p>
            <a:pPr marL="342900" lvl="1" indent="-342900" eaLnBrk="1" hangingPunct="1">
              <a:spcBef>
                <a:spcPts val="1800"/>
              </a:spcBef>
              <a:defRPr/>
            </a:pPr>
            <a:r>
              <a:rPr lang="en-US" sz="1800" b="0" u="sng" dirty="0" smtClean="0"/>
              <a:t>San Francisco</a:t>
            </a:r>
            <a:endParaRPr lang="en-US" sz="1800" b="0" dirty="0" smtClean="0"/>
          </a:p>
          <a:p>
            <a:pPr marL="285750" indent="-285750" eaLnBrk="1" hangingPunct="1">
              <a:buFont typeface="Arial" pitchFamily="34" charset="0"/>
              <a:buChar char="•"/>
              <a:defRPr/>
            </a:pPr>
            <a:r>
              <a:rPr lang="en-US" sz="1800" b="0" dirty="0" smtClean="0"/>
              <a:t>~50 stations will be located in San Francisco’s employment- and transit rich Downtown/SOMA area between the Financial District, Market Street and the Transbay and Caltrain terminals This proposed service area is rich in regional transit, encompassing the Caltrain terminal, four BART stations, Ferry Building, and the Temporary Transbay Terminal  which see an approximate combined total of nearly 240,000 boardings and alightings on an average weekday.  This service area is also notably flat, has the city's densest bikeway network coverage and enjoys the highest numbers of cyclist in San Francisco. However those who commute by transit from cities to the east and south frequently encounter difficulties bringing a bicycle with them on BART or Caltrain. Much of San Francisco’s densely urbanized northeastern quadrant is similarly well-suited to bike sharing, making a system size of several thousand bicycles viable post-pilot.</a:t>
            </a:r>
          </a:p>
          <a:p>
            <a:pPr marL="285750" indent="-285750" eaLnBrk="1" hangingPunct="1">
              <a:buFont typeface="Arial" pitchFamily="34" charset="0"/>
              <a:buChar char="•"/>
              <a:defRPr/>
            </a:pPr>
            <a:r>
              <a:rPr lang="en-US" sz="1800" b="0" u="sng" dirty="0" smtClean="0"/>
              <a:t>Redwood City</a:t>
            </a:r>
            <a:endParaRPr lang="en-US" sz="1800" b="0" dirty="0" smtClean="0"/>
          </a:p>
          <a:p>
            <a:pPr marL="285750" indent="-285750" eaLnBrk="1" hangingPunct="1">
              <a:buFont typeface="Arial" pitchFamily="34" charset="0"/>
              <a:buChar char="•"/>
              <a:defRPr/>
            </a:pPr>
            <a:r>
              <a:rPr lang="en-US" sz="1800" b="0" dirty="0" smtClean="0"/>
              <a:t>Approximately 10 stations will be located within a one- to three mile radius of the Redwood City Caltrain Station and in the downtown area. Preliminary analysis revealed that there are more than 1,258 businesses within a half-mile radius of the Redwood City Caltrain station, as well as more than 1,700 households are well within average bicycling distance of the downtown Redwood City area. Based on Caltrain's 2011 Annual Passenger Counts, the Redwood City Caltrain Station has an average weekday ridership of 3,200 boardings and alightings. </a:t>
            </a:r>
          </a:p>
          <a:p>
            <a:pPr marL="285750" indent="-285750" eaLnBrk="1" hangingPunct="1">
              <a:buFont typeface="Arial" pitchFamily="34" charset="0"/>
              <a:buChar char="•"/>
              <a:defRPr/>
            </a:pPr>
            <a:r>
              <a:rPr lang="en-US" sz="1800" b="0" u="sng" dirty="0" smtClean="0"/>
              <a:t>San Jose</a:t>
            </a:r>
            <a:endParaRPr lang="en-US" sz="1800" b="0" dirty="0" smtClean="0"/>
          </a:p>
          <a:p>
            <a:pPr marL="285750" indent="-285750" eaLnBrk="1" hangingPunct="1">
              <a:buFont typeface="Arial" pitchFamily="34" charset="0"/>
              <a:buChar char="•"/>
              <a:defRPr/>
            </a:pPr>
            <a:r>
              <a:rPr lang="en-US" sz="1800" b="0" dirty="0" smtClean="0"/>
              <a:t>Approximately 20 stations will be located within a one- to three-mile radius of San Jose Diridon Caltrain Station.  Based on Caltrain's 2011 Annual Passenger Counts, this station has an average weekday ridership of 6,000 for both boardings and alightings. Priority areas are downtown, city hall, museums, San Jose State University and Cesar Chavez plaza.   </a:t>
            </a:r>
          </a:p>
          <a:p>
            <a:pPr marL="285750" indent="-285750" eaLnBrk="1" hangingPunct="1">
              <a:buFont typeface="Arial" pitchFamily="34" charset="0"/>
              <a:buChar char="•"/>
              <a:defRPr/>
            </a:pPr>
            <a:r>
              <a:rPr lang="en-US" sz="1800" b="0" u="sng" dirty="0" smtClean="0"/>
              <a:t>Palo Alto</a:t>
            </a:r>
            <a:endParaRPr lang="en-US" sz="1800" b="0" dirty="0" smtClean="0"/>
          </a:p>
          <a:p>
            <a:pPr marL="285750" indent="-285750" eaLnBrk="1" hangingPunct="1">
              <a:buFont typeface="Arial" pitchFamily="34" charset="0"/>
              <a:buChar char="•"/>
              <a:defRPr/>
            </a:pPr>
            <a:r>
              <a:rPr lang="en-US" sz="1800" b="0" dirty="0" smtClean="0"/>
              <a:t>Approximately 10 stations will be located within a one- to three-mile radius of Palo Alto Caltrain Station.  Based on Caltrain's 2011 Annual Passenger Counts, this station has an average weekday ridership of 4,500 for both boardings and alightings. Priority areas are downtown, city hall, Stanford University, California Ave and University Ave.  </a:t>
            </a:r>
          </a:p>
          <a:p>
            <a:pPr marL="285750" indent="-285750" eaLnBrk="1" hangingPunct="1">
              <a:buFont typeface="Arial" pitchFamily="34" charset="0"/>
              <a:buChar char="•"/>
              <a:defRPr/>
            </a:pPr>
            <a:r>
              <a:rPr lang="en-US" sz="1800" b="0" u="sng" dirty="0" smtClean="0"/>
              <a:t>Mountain View</a:t>
            </a:r>
            <a:endParaRPr lang="en-US" sz="1800" b="0" dirty="0" smtClean="0"/>
          </a:p>
          <a:p>
            <a:pPr marL="285750" indent="-285750" eaLnBrk="1" hangingPunct="1">
              <a:buFont typeface="Arial" pitchFamily="34" charset="0"/>
              <a:buChar char="•"/>
              <a:defRPr/>
            </a:pPr>
            <a:r>
              <a:rPr lang="en-US" sz="1800" b="0" dirty="0" smtClean="0"/>
              <a:t>Approximately 10 stations will be located within a one- to three-mile radius of Mountain View Caltrain Station.  Based on Caltrain's 2011 Annual Passenger Counts, this station has an average weekday ridership of 3,700 for both boardings and alightings. Priority areas are downtown, city hall, shopping centers and the El Camino Real corridor.</a:t>
            </a:r>
          </a:p>
          <a:p>
            <a:pPr marL="0" indent="0" eaLnBrk="1" hangingPunct="1">
              <a:defRP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miter lim="800000"/>
            <a:headEnd/>
            <a:tailEnd/>
          </a:ln>
        </p:spPr>
        <p:txBody>
          <a:bodyPr/>
          <a:lstStyle/>
          <a:p>
            <a:fld id="{8C8D5C83-A184-496D-BBC0-D7BA6F8B7B87}" type="slidenum">
              <a:rPr lang="en-US" smtClean="0"/>
              <a:pPr/>
              <a:t>15</a:t>
            </a:fld>
            <a:endParaRPr lang="en-US" smtClean="0"/>
          </a:p>
        </p:txBody>
      </p:sp>
      <p:sp>
        <p:nvSpPr>
          <p:cNvPr id="60418" name="Rectangle 2"/>
          <p:cNvSpPr>
            <a:spLocks noGrp="1" noRot="1" noChangeAspect="1" noChangeArrowheads="1" noTextEdit="1"/>
          </p:cNvSpPr>
          <p:nvPr>
            <p:ph type="sldImg"/>
          </p:nvPr>
        </p:nvSpPr>
        <p:spPr>
          <a:ln/>
        </p:spPr>
      </p:sp>
      <p:sp>
        <p:nvSpPr>
          <p:cNvPr id="522243" name="Rectangle 3"/>
          <p:cNvSpPr>
            <a:spLocks noGrp="1" noChangeArrowheads="1"/>
          </p:cNvSpPr>
          <p:nvPr>
            <p:ph type="body" idx="1"/>
          </p:nvPr>
        </p:nvSpPr>
        <p:spPr/>
        <p:txBody>
          <a:bodyPr/>
          <a:lstStyle/>
          <a:p>
            <a:pPr marL="342900" lvl="1" indent="-342900" eaLnBrk="1" hangingPunct="1">
              <a:spcBef>
                <a:spcPts val="1800"/>
              </a:spcBef>
              <a:defRPr/>
            </a:pPr>
            <a:r>
              <a:rPr lang="en-US" sz="2800" b="0" dirty="0" smtClean="0">
                <a:latin typeface="Calibri" pitchFamily="34" charset="0"/>
                <a:ea typeface="Tahoma" pitchFamily="34" charset="0"/>
                <a:cs typeface="Calibri" pitchFamily="34" charset="0"/>
              </a:rPr>
              <a:t>One system providing seamless service to customers in all areas served</a:t>
            </a:r>
          </a:p>
          <a:p>
            <a:pPr marL="342900" lvl="1" indent="-342900" eaLnBrk="1" hangingPunct="1">
              <a:spcBef>
                <a:spcPts val="1800"/>
              </a:spcBef>
              <a:defRPr/>
            </a:pPr>
            <a:r>
              <a:rPr lang="en-US" sz="1800" b="0" u="sng" dirty="0" smtClean="0"/>
              <a:t>San Francisco</a:t>
            </a:r>
            <a:endParaRPr lang="en-US" sz="1800" b="0" dirty="0" smtClean="0"/>
          </a:p>
          <a:p>
            <a:pPr marL="285750" indent="-285750" eaLnBrk="1" hangingPunct="1">
              <a:buFont typeface="Arial" pitchFamily="34" charset="0"/>
              <a:buChar char="•"/>
              <a:defRPr/>
            </a:pPr>
            <a:r>
              <a:rPr lang="en-US" sz="1800" b="0" dirty="0" smtClean="0"/>
              <a:t>~50 stations will be located in San Francisco’s employment- and transit rich Downtown/SOMA area between the Financial District, Market Street and the Transbay and Caltrain terminals This proposed service area is rich in regional transit, encompassing the Caltrain terminal, four BART stations, Ferry Building, and the Temporary Transbay Terminal  which see an approximate combined total of nearly 240,000 boardings and alightings on an average weekday.  This service area is also notably flat, has the city's densest bikeway network coverage and enjoys the highest numbers of cyclist in San Francisco. However those who commute by transit from cities to the east and south frequently encounter difficulties bringing a bicycle with them on BART or Caltrain. Much of San Francisco’s densely urbanized northeastern quadrant is similarly well-suited to bike sharing, making a system size of several thousand bicycles viable post-pilot.</a:t>
            </a:r>
          </a:p>
          <a:p>
            <a:pPr marL="285750" indent="-285750" eaLnBrk="1" hangingPunct="1">
              <a:buFont typeface="Arial" pitchFamily="34" charset="0"/>
              <a:buChar char="•"/>
              <a:defRPr/>
            </a:pPr>
            <a:r>
              <a:rPr lang="en-US" sz="1800" b="0" u="sng" dirty="0" smtClean="0"/>
              <a:t>Redwood City</a:t>
            </a:r>
            <a:endParaRPr lang="en-US" sz="1800" b="0" dirty="0" smtClean="0"/>
          </a:p>
          <a:p>
            <a:pPr marL="285750" indent="-285750" eaLnBrk="1" hangingPunct="1">
              <a:buFont typeface="Arial" pitchFamily="34" charset="0"/>
              <a:buChar char="•"/>
              <a:defRPr/>
            </a:pPr>
            <a:r>
              <a:rPr lang="en-US" sz="1800" b="0" dirty="0" smtClean="0"/>
              <a:t>Approximately 10 stations will be located within a one- to three mile radius of the Redwood City Caltrain Station and in the downtown area. Preliminary analysis revealed that there are more than 1,258 businesses within a half-mile radius of the Redwood City Caltrain station, as well as more than 1,700 households are well within average bicycling distance of the downtown Redwood City area. Based on Caltrain's 2011 Annual Passenger Counts, the Redwood City Caltrain Station has an average weekday ridership of 3,200 boardings and alightings. </a:t>
            </a:r>
          </a:p>
          <a:p>
            <a:pPr marL="285750" indent="-285750" eaLnBrk="1" hangingPunct="1">
              <a:buFont typeface="Arial" pitchFamily="34" charset="0"/>
              <a:buChar char="•"/>
              <a:defRPr/>
            </a:pPr>
            <a:r>
              <a:rPr lang="en-US" sz="1800" b="0" u="sng" dirty="0" smtClean="0"/>
              <a:t>San Jose</a:t>
            </a:r>
            <a:endParaRPr lang="en-US" sz="1800" b="0" dirty="0" smtClean="0"/>
          </a:p>
          <a:p>
            <a:pPr marL="285750" indent="-285750" eaLnBrk="1" hangingPunct="1">
              <a:buFont typeface="Arial" pitchFamily="34" charset="0"/>
              <a:buChar char="•"/>
              <a:defRPr/>
            </a:pPr>
            <a:r>
              <a:rPr lang="en-US" sz="1800" b="0" dirty="0" smtClean="0"/>
              <a:t>Approximately 20 stations will be located within a one- to three-mile radius of San Jose Diridon Caltrain Station.  Based on Caltrain's 2011 Annual Passenger Counts, this station has an average weekday ridership of 6,000 for both boardings and alightings. Priority areas are downtown, city hall, museums, San Jose State University and Cesar Chavez plaza.   </a:t>
            </a:r>
          </a:p>
          <a:p>
            <a:pPr marL="285750" indent="-285750" eaLnBrk="1" hangingPunct="1">
              <a:buFont typeface="Arial" pitchFamily="34" charset="0"/>
              <a:buChar char="•"/>
              <a:defRPr/>
            </a:pPr>
            <a:r>
              <a:rPr lang="en-US" sz="1800" b="0" u="sng" dirty="0" smtClean="0"/>
              <a:t>Palo Alto</a:t>
            </a:r>
            <a:endParaRPr lang="en-US" sz="1800" b="0" dirty="0" smtClean="0"/>
          </a:p>
          <a:p>
            <a:pPr marL="285750" indent="-285750" eaLnBrk="1" hangingPunct="1">
              <a:buFont typeface="Arial" pitchFamily="34" charset="0"/>
              <a:buChar char="•"/>
              <a:defRPr/>
            </a:pPr>
            <a:r>
              <a:rPr lang="en-US" sz="1800" b="0" dirty="0" smtClean="0"/>
              <a:t>Approximately 10 stations will be located within a one- to three-mile radius of Palo Alto Caltrain Station.  Based on Caltrain's 2011 Annual Passenger Counts, this station has an average weekday ridership of 4,500 for both boardings and alightings. Priority areas are downtown, city hall, Stanford University, California Ave and University Ave.  </a:t>
            </a:r>
          </a:p>
          <a:p>
            <a:pPr marL="285750" indent="-285750" eaLnBrk="1" hangingPunct="1">
              <a:buFont typeface="Arial" pitchFamily="34" charset="0"/>
              <a:buChar char="•"/>
              <a:defRPr/>
            </a:pPr>
            <a:r>
              <a:rPr lang="en-US" sz="1800" b="0" u="sng" dirty="0" smtClean="0"/>
              <a:t>Mountain View</a:t>
            </a:r>
            <a:endParaRPr lang="en-US" sz="1800" b="0" dirty="0" smtClean="0"/>
          </a:p>
          <a:p>
            <a:pPr marL="285750" indent="-285750" eaLnBrk="1" hangingPunct="1">
              <a:buFont typeface="Arial" pitchFamily="34" charset="0"/>
              <a:buChar char="•"/>
              <a:defRPr/>
            </a:pPr>
            <a:r>
              <a:rPr lang="en-US" sz="1800" b="0" dirty="0" smtClean="0"/>
              <a:t>Approximately 10 stations will be located within a one- to three-mile radius of Mountain View Caltrain Station.  Based on Caltrain's 2011 Annual Passenger Counts, this station has an average weekday ridership of 3,700 for both boardings and alightings. Priority areas are downtown, city hall, shopping centers and the El Camino Real corridor.</a:t>
            </a:r>
          </a:p>
          <a:p>
            <a:pPr marL="0" indent="0" eaLnBrk="1" hangingPunct="1">
              <a:defRPr/>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miter lim="800000"/>
            <a:headEnd/>
            <a:tailEnd/>
          </a:ln>
        </p:spPr>
        <p:txBody>
          <a:bodyPr/>
          <a:lstStyle/>
          <a:p>
            <a:fld id="{B093C844-BB0E-4801-AE39-05AB453E0FCB}" type="slidenum">
              <a:rPr lang="en-US" smtClean="0"/>
              <a:pPr/>
              <a:t>16</a:t>
            </a:fld>
            <a:endParaRPr lang="en-US" smtClean="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p:spPr>
        <p:txBody>
          <a:bodyPr/>
          <a:lstStyle/>
          <a:p>
            <a:pPr marL="0" indent="0"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miter lim="800000"/>
            <a:headEnd/>
            <a:tailEnd/>
          </a:ln>
        </p:spPr>
        <p:txBody>
          <a:bodyPr/>
          <a:lstStyle/>
          <a:p>
            <a:fld id="{05AE09A6-87C0-4900-910B-8D3F5D394DBE}" type="slidenum">
              <a:rPr lang="en-US" smtClean="0"/>
              <a:pPr/>
              <a:t>17</a:t>
            </a:fld>
            <a:endParaRPr lang="en-US" smtClean="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p:spPr>
        <p:txBody>
          <a:bodyPr/>
          <a:lstStyle/>
          <a:p>
            <a:pPr marL="0" indent="0"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miter lim="800000"/>
            <a:headEnd/>
            <a:tailEnd/>
          </a:ln>
        </p:spPr>
        <p:txBody>
          <a:bodyPr/>
          <a:lstStyle/>
          <a:p>
            <a:fld id="{4ED2314A-0AA7-4712-A648-219BB10B0479}" type="slidenum">
              <a:rPr lang="en-US" smtClean="0"/>
              <a:pPr/>
              <a:t>18</a:t>
            </a:fld>
            <a:endParaRPr lang="en-US" smtClean="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p:spPr>
        <p:txBody>
          <a:bodyPr/>
          <a:lstStyle/>
          <a:p>
            <a:pPr marL="0" indent="0"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miter lim="800000"/>
            <a:headEnd/>
            <a:tailEnd/>
          </a:ln>
        </p:spPr>
        <p:txBody>
          <a:bodyPr/>
          <a:lstStyle/>
          <a:p>
            <a:fld id="{85864E4E-79AE-4096-8AFF-8A854F26EFB1}" type="slidenum">
              <a:rPr lang="en-US" smtClean="0"/>
              <a:pPr/>
              <a:t>19</a:t>
            </a:fld>
            <a:endParaRPr lang="en-US" smtClean="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miter lim="800000"/>
            <a:headEnd/>
            <a:tailEnd/>
          </a:ln>
        </p:spPr>
        <p:txBody>
          <a:bodyPr/>
          <a:lstStyle/>
          <a:p>
            <a:fld id="{9B0FE071-3320-4F02-986A-2BE16454CD80}" type="slidenum">
              <a:rPr lang="en-US" smtClean="0"/>
              <a:pPr/>
              <a:t>2</a:t>
            </a:fld>
            <a:endParaRPr lang="en-US"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miter lim="800000"/>
            <a:headEnd/>
            <a:tailEnd/>
          </a:ln>
        </p:spPr>
        <p:txBody>
          <a:bodyPr/>
          <a:lstStyle/>
          <a:p>
            <a:fld id="{BCD589B1-5B70-4EFC-A3D6-1F6E948EDA12}" type="slidenum">
              <a:rPr lang="en-US" smtClean="0"/>
              <a:pPr/>
              <a:t>20</a:t>
            </a:fld>
            <a:endParaRPr lang="en-US" smtClean="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p:spPr>
        <p:txBody>
          <a:bodyPr/>
          <a:lstStyle/>
          <a:p>
            <a:pPr marL="0" indent="0"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miter lim="800000"/>
            <a:headEnd/>
            <a:tailEnd/>
          </a:ln>
        </p:spPr>
        <p:txBody>
          <a:bodyPr/>
          <a:lstStyle/>
          <a:p>
            <a:fld id="{B33D8D46-A8C9-4488-BFBA-BFE9B726E4D3}" type="slidenum">
              <a:rPr lang="en-US" smtClean="0"/>
              <a:pPr/>
              <a:t>3</a:t>
            </a:fld>
            <a:endParaRPr lang="en-US" smtClean="0"/>
          </a:p>
        </p:txBody>
      </p:sp>
      <p:sp>
        <p:nvSpPr>
          <p:cNvPr id="35842" name="Rectangle 2"/>
          <p:cNvSpPr>
            <a:spLocks noGrp="1" noRot="1" noChangeAspect="1" noChangeArrowheads="1" noTextEdit="1"/>
          </p:cNvSpPr>
          <p:nvPr>
            <p:ph type="sldImg"/>
          </p:nvPr>
        </p:nvSpPr>
        <p:spPr>
          <a:ln/>
        </p:spPr>
      </p:sp>
      <p:sp>
        <p:nvSpPr>
          <p:cNvPr id="522243" name="Rectangle 3"/>
          <p:cNvSpPr>
            <a:spLocks noGrp="1" noChangeArrowheads="1"/>
          </p:cNvSpPr>
          <p:nvPr>
            <p:ph type="body" idx="1"/>
          </p:nvPr>
        </p:nvSpPr>
        <p:spPr/>
        <p:txBody>
          <a:bodyPr/>
          <a:lstStyle/>
          <a:p>
            <a:pPr marL="342900" lvl="1" indent="-342900" eaLnBrk="1" hangingPunct="1">
              <a:spcBef>
                <a:spcPts val="1800"/>
              </a:spcBef>
              <a:defRPr/>
            </a:pPr>
            <a:r>
              <a:rPr lang="en-US" sz="2800" b="0" dirty="0" smtClean="0">
                <a:latin typeface="Calibri" pitchFamily="34" charset="0"/>
                <a:ea typeface="Tahoma" pitchFamily="34" charset="0"/>
                <a:cs typeface="Calibri" pitchFamily="34" charset="0"/>
              </a:rPr>
              <a:t>One system providing seamless service to customers in all areas served</a:t>
            </a:r>
          </a:p>
          <a:p>
            <a:pPr marL="342900" lvl="1" indent="-342900" eaLnBrk="1" hangingPunct="1">
              <a:spcBef>
                <a:spcPts val="1800"/>
              </a:spcBef>
              <a:defRPr/>
            </a:pPr>
            <a:r>
              <a:rPr lang="en-US" sz="1800" b="0" u="sng" dirty="0" smtClean="0"/>
              <a:t>San Francisco</a:t>
            </a:r>
            <a:endParaRPr lang="en-US" sz="1800" b="0" dirty="0" smtClean="0"/>
          </a:p>
          <a:p>
            <a:pPr marL="285750" indent="-285750" eaLnBrk="1" hangingPunct="1">
              <a:buFont typeface="Arial" pitchFamily="34" charset="0"/>
              <a:buChar char="•"/>
              <a:defRPr/>
            </a:pPr>
            <a:r>
              <a:rPr lang="en-US" sz="1800" b="0" dirty="0" smtClean="0"/>
              <a:t>~50 stations will be located in San Francisco’s employment- and transit rich Downtown/SOMA area between the Financial District, Market Street and the Transbay and Caltrain terminals This proposed service area is rich in regional transit, encompassing the Caltrain terminal, four BART stations, Ferry Building, and the Temporary Transbay Terminal  which see an approximate combined total of nearly 240,000 boardings and alightings on an average weekday.  This service area is also notably flat, has the city's densest bikeway network coverage and enjoys the highest numbers of cyclist in San Francisco. However those who commute by transit from cities to the east and south frequently encounter difficulties bringing a bicycle with them on BART or Caltrain. Much of San Francisco’s densely urbanized northeastern quadrant is similarly well-suited to bike sharing, making a system size of several thousand bicycles viable post-pilot.</a:t>
            </a:r>
          </a:p>
          <a:p>
            <a:pPr marL="285750" indent="-285750" eaLnBrk="1" hangingPunct="1">
              <a:buFont typeface="Arial" pitchFamily="34" charset="0"/>
              <a:buChar char="•"/>
              <a:defRPr/>
            </a:pPr>
            <a:r>
              <a:rPr lang="en-US" sz="1800" b="0" u="sng" dirty="0" smtClean="0"/>
              <a:t>Redwood City</a:t>
            </a:r>
            <a:endParaRPr lang="en-US" sz="1800" b="0" dirty="0" smtClean="0"/>
          </a:p>
          <a:p>
            <a:pPr marL="285750" indent="-285750" eaLnBrk="1" hangingPunct="1">
              <a:buFont typeface="Arial" pitchFamily="34" charset="0"/>
              <a:buChar char="•"/>
              <a:defRPr/>
            </a:pPr>
            <a:r>
              <a:rPr lang="en-US" sz="1800" b="0" dirty="0" smtClean="0"/>
              <a:t>Approximately 10 stations will be located within a one- to three mile radius of the Redwood City Caltrain Station and in the downtown area. Preliminary analysis revealed that there are more than 1,258 businesses within a half-mile radius of the Redwood City Caltrain station, as well as more than 1,700 households are well within average bicycling distance of the downtown Redwood City area. Based on Caltrain's 2011 Annual Passenger Counts, the Redwood City Caltrain Station has an average weekday ridership of 3,200 boardings and alightings. </a:t>
            </a:r>
          </a:p>
          <a:p>
            <a:pPr marL="285750" indent="-285750" eaLnBrk="1" hangingPunct="1">
              <a:buFont typeface="Arial" pitchFamily="34" charset="0"/>
              <a:buChar char="•"/>
              <a:defRPr/>
            </a:pPr>
            <a:r>
              <a:rPr lang="en-US" sz="1800" b="0" u="sng" dirty="0" smtClean="0"/>
              <a:t>San Jose</a:t>
            </a:r>
            <a:endParaRPr lang="en-US" sz="1800" b="0" dirty="0" smtClean="0"/>
          </a:p>
          <a:p>
            <a:pPr marL="285750" indent="-285750" eaLnBrk="1" hangingPunct="1">
              <a:buFont typeface="Arial" pitchFamily="34" charset="0"/>
              <a:buChar char="•"/>
              <a:defRPr/>
            </a:pPr>
            <a:r>
              <a:rPr lang="en-US" sz="1800" b="0" dirty="0" smtClean="0"/>
              <a:t>Approximately 20 stations will be located within a one- to three-mile radius of San Jose Diridon Caltrain Station.  Based on Caltrain's 2011 Annual Passenger Counts, this station has an average weekday ridership of 6,000 for both boardings and alightings. Priority areas are downtown, city hall, museums, San Jose State University and Cesar Chavez plaza.   </a:t>
            </a:r>
          </a:p>
          <a:p>
            <a:pPr marL="285750" indent="-285750" eaLnBrk="1" hangingPunct="1">
              <a:buFont typeface="Arial" pitchFamily="34" charset="0"/>
              <a:buChar char="•"/>
              <a:defRPr/>
            </a:pPr>
            <a:r>
              <a:rPr lang="en-US" sz="1800" b="0" u="sng" dirty="0" smtClean="0"/>
              <a:t>Palo Alto</a:t>
            </a:r>
            <a:endParaRPr lang="en-US" sz="1800" b="0" dirty="0" smtClean="0"/>
          </a:p>
          <a:p>
            <a:pPr marL="285750" indent="-285750" eaLnBrk="1" hangingPunct="1">
              <a:buFont typeface="Arial" pitchFamily="34" charset="0"/>
              <a:buChar char="•"/>
              <a:defRPr/>
            </a:pPr>
            <a:r>
              <a:rPr lang="en-US" sz="1800" b="0" dirty="0" smtClean="0"/>
              <a:t>Approximately 10 stations will be located within a one- to three-mile radius of Palo Alto Caltrain Station.  Based on Caltrain's 2011 Annual Passenger Counts, this station has an average weekday ridership of 4,500 for both boardings and alightings. Priority areas are downtown, city hall, Stanford University, California Ave and University Ave.  </a:t>
            </a:r>
          </a:p>
          <a:p>
            <a:pPr marL="285750" indent="-285750" eaLnBrk="1" hangingPunct="1">
              <a:buFont typeface="Arial" pitchFamily="34" charset="0"/>
              <a:buChar char="•"/>
              <a:defRPr/>
            </a:pPr>
            <a:r>
              <a:rPr lang="en-US" sz="1800" b="0" u="sng" dirty="0" smtClean="0"/>
              <a:t>Mountain View</a:t>
            </a:r>
            <a:endParaRPr lang="en-US" sz="1800" b="0" dirty="0" smtClean="0"/>
          </a:p>
          <a:p>
            <a:pPr marL="285750" indent="-285750" eaLnBrk="1" hangingPunct="1">
              <a:buFont typeface="Arial" pitchFamily="34" charset="0"/>
              <a:buChar char="•"/>
              <a:defRPr/>
            </a:pPr>
            <a:r>
              <a:rPr lang="en-US" sz="1800" b="0" dirty="0" smtClean="0"/>
              <a:t>Approximately 10 stations will be located within a one- to three-mile radius of Mountain View Caltrain Station.  Based on Caltrain's 2011 Annual Passenger Counts, this station has an average weekday ridership of 3,700 for both boardings and alightings. Priority areas are downtown, city hall, shopping centers and the El Camino Real corridor.</a:t>
            </a:r>
          </a:p>
          <a:p>
            <a:pPr marL="0" indent="0" eaLnBrk="1" hangingPunct="1">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miter lim="800000"/>
            <a:headEnd/>
            <a:tailEnd/>
          </a:ln>
        </p:spPr>
        <p:txBody>
          <a:bodyPr/>
          <a:lstStyle/>
          <a:p>
            <a:fld id="{48DD4859-7797-468E-B661-86958D504FAE}" type="slidenum">
              <a:rPr lang="en-US" smtClean="0"/>
              <a:pPr/>
              <a:t>4</a:t>
            </a:fld>
            <a:endParaRPr lang="en-US" smtClean="0"/>
          </a:p>
        </p:txBody>
      </p:sp>
      <p:sp>
        <p:nvSpPr>
          <p:cNvPr id="37890" name="Rectangle 2"/>
          <p:cNvSpPr>
            <a:spLocks noGrp="1" noRot="1" noChangeAspect="1" noChangeArrowheads="1" noTextEdit="1"/>
          </p:cNvSpPr>
          <p:nvPr>
            <p:ph type="sldImg"/>
          </p:nvPr>
        </p:nvSpPr>
        <p:spPr>
          <a:ln/>
        </p:spPr>
      </p:sp>
      <p:sp>
        <p:nvSpPr>
          <p:cNvPr id="522243" name="Rectangle 3"/>
          <p:cNvSpPr>
            <a:spLocks noGrp="1" noChangeArrowheads="1"/>
          </p:cNvSpPr>
          <p:nvPr>
            <p:ph type="body" idx="1"/>
          </p:nvPr>
        </p:nvSpPr>
        <p:spPr/>
        <p:txBody>
          <a:bodyPr/>
          <a:lstStyle/>
          <a:p>
            <a:pPr marL="342900" lvl="1" indent="-342900" eaLnBrk="1" hangingPunct="1">
              <a:spcBef>
                <a:spcPts val="1800"/>
              </a:spcBef>
              <a:defRPr/>
            </a:pPr>
            <a:r>
              <a:rPr lang="en-US" sz="2800" b="0" dirty="0" smtClean="0">
                <a:latin typeface="Calibri" pitchFamily="34" charset="0"/>
                <a:ea typeface="Tahoma" pitchFamily="34" charset="0"/>
                <a:cs typeface="Calibri" pitchFamily="34" charset="0"/>
              </a:rPr>
              <a:t>One system providing seamless service to customers in all areas served</a:t>
            </a:r>
          </a:p>
          <a:p>
            <a:pPr marL="342900" lvl="1" indent="-342900" eaLnBrk="1" hangingPunct="1">
              <a:spcBef>
                <a:spcPts val="1800"/>
              </a:spcBef>
              <a:defRPr/>
            </a:pPr>
            <a:r>
              <a:rPr lang="en-US" sz="1800" b="0" u="sng" dirty="0" smtClean="0"/>
              <a:t>San Francisco</a:t>
            </a:r>
            <a:endParaRPr lang="en-US" sz="1800" b="0" dirty="0" smtClean="0"/>
          </a:p>
          <a:p>
            <a:pPr marL="285750" indent="-285750" eaLnBrk="1" hangingPunct="1">
              <a:buFont typeface="Arial" pitchFamily="34" charset="0"/>
              <a:buChar char="•"/>
              <a:defRPr/>
            </a:pPr>
            <a:r>
              <a:rPr lang="en-US" sz="1800" b="0" dirty="0" smtClean="0"/>
              <a:t>~50 stations will be located in San Francisco’s employment- and transit rich Downtown/SOMA area between the Financial District, Market Street and the Transbay and Caltrain terminals This proposed service area is rich in regional transit, encompassing the Caltrain terminal, four BART stations, Ferry Building, and the Temporary Transbay Terminal  which see an approximate combined total of nearly 240,000 boardings and alightings on an average weekday.  This service area is also notably flat, has the city's densest bikeway network coverage and enjoys the highest numbers of cyclist in San Francisco. However those who commute by transit from cities to the east and south frequently encounter difficulties bringing a bicycle with them on BART or Caltrain. Much of San Francisco’s densely urbanized northeastern quadrant is similarly well-suited to bike sharing, making a system size of several thousand bicycles viable post-pilot.</a:t>
            </a:r>
          </a:p>
          <a:p>
            <a:pPr marL="285750" indent="-285750" eaLnBrk="1" hangingPunct="1">
              <a:buFont typeface="Arial" pitchFamily="34" charset="0"/>
              <a:buChar char="•"/>
              <a:defRPr/>
            </a:pPr>
            <a:r>
              <a:rPr lang="en-US" sz="1800" b="0" u="sng" dirty="0" smtClean="0"/>
              <a:t>Redwood City</a:t>
            </a:r>
            <a:endParaRPr lang="en-US" sz="1800" b="0" dirty="0" smtClean="0"/>
          </a:p>
          <a:p>
            <a:pPr marL="285750" indent="-285750" eaLnBrk="1" hangingPunct="1">
              <a:buFont typeface="Arial" pitchFamily="34" charset="0"/>
              <a:buChar char="•"/>
              <a:defRPr/>
            </a:pPr>
            <a:r>
              <a:rPr lang="en-US" sz="1800" b="0" dirty="0" smtClean="0"/>
              <a:t>Approximately 10 stations will be located within a one- to three mile radius of the Redwood City Caltrain Station and in the downtown area. Preliminary analysis revealed that there are more than 1,258 businesses within a half-mile radius of the Redwood City Caltrain station, as well as more than 1,700 households are well within average bicycling distance of the downtown Redwood City area. Based on Caltrain's 2011 Annual Passenger Counts, the Redwood City Caltrain Station has an average weekday ridership of 3,200 boardings and alightings. </a:t>
            </a:r>
          </a:p>
          <a:p>
            <a:pPr marL="285750" indent="-285750" eaLnBrk="1" hangingPunct="1">
              <a:buFont typeface="Arial" pitchFamily="34" charset="0"/>
              <a:buChar char="•"/>
              <a:defRPr/>
            </a:pPr>
            <a:r>
              <a:rPr lang="en-US" sz="1800" b="0" u="sng" dirty="0" smtClean="0"/>
              <a:t>San Jose</a:t>
            </a:r>
            <a:endParaRPr lang="en-US" sz="1800" b="0" dirty="0" smtClean="0"/>
          </a:p>
          <a:p>
            <a:pPr marL="285750" indent="-285750" eaLnBrk="1" hangingPunct="1">
              <a:buFont typeface="Arial" pitchFamily="34" charset="0"/>
              <a:buChar char="•"/>
              <a:defRPr/>
            </a:pPr>
            <a:r>
              <a:rPr lang="en-US" sz="1800" b="0" dirty="0" smtClean="0"/>
              <a:t>Approximately 20 stations will be located within a one- to three-mile radius of San Jose Diridon Caltrain Station.  Based on Caltrain's 2011 Annual Passenger Counts, this station has an average weekday ridership of 6,000 for both boardings and alightings. Priority areas are downtown, city hall, museums, San Jose State University and Cesar Chavez plaza.   </a:t>
            </a:r>
          </a:p>
          <a:p>
            <a:pPr marL="285750" indent="-285750" eaLnBrk="1" hangingPunct="1">
              <a:buFont typeface="Arial" pitchFamily="34" charset="0"/>
              <a:buChar char="•"/>
              <a:defRPr/>
            </a:pPr>
            <a:r>
              <a:rPr lang="en-US" sz="1800" b="0" u="sng" dirty="0" smtClean="0"/>
              <a:t>Palo Alto</a:t>
            </a:r>
            <a:endParaRPr lang="en-US" sz="1800" b="0" dirty="0" smtClean="0"/>
          </a:p>
          <a:p>
            <a:pPr marL="285750" indent="-285750" eaLnBrk="1" hangingPunct="1">
              <a:buFont typeface="Arial" pitchFamily="34" charset="0"/>
              <a:buChar char="•"/>
              <a:defRPr/>
            </a:pPr>
            <a:r>
              <a:rPr lang="en-US" sz="1800" b="0" dirty="0" smtClean="0"/>
              <a:t>Approximately 10 stations will be located within a one- to three-mile radius of Palo Alto Caltrain Station.  Based on Caltrain's 2011 Annual Passenger Counts, this station has an average weekday ridership of 4,500 for both boardings and alightings. Priority areas are downtown, city hall, Stanford University, California Ave and University Ave.  </a:t>
            </a:r>
          </a:p>
          <a:p>
            <a:pPr marL="285750" indent="-285750" eaLnBrk="1" hangingPunct="1">
              <a:buFont typeface="Arial" pitchFamily="34" charset="0"/>
              <a:buChar char="•"/>
              <a:defRPr/>
            </a:pPr>
            <a:r>
              <a:rPr lang="en-US" sz="1800" b="0" u="sng" dirty="0" smtClean="0"/>
              <a:t>Mountain View</a:t>
            </a:r>
            <a:endParaRPr lang="en-US" sz="1800" b="0" dirty="0" smtClean="0"/>
          </a:p>
          <a:p>
            <a:pPr marL="285750" indent="-285750" eaLnBrk="1" hangingPunct="1">
              <a:buFont typeface="Arial" pitchFamily="34" charset="0"/>
              <a:buChar char="•"/>
              <a:defRPr/>
            </a:pPr>
            <a:r>
              <a:rPr lang="en-US" sz="1800" b="0" dirty="0" smtClean="0"/>
              <a:t>Approximately 10 stations will be located within a one- to three-mile radius of Mountain View Caltrain Station.  Based on Caltrain's 2011 Annual Passenger Counts, this station has an average weekday ridership of 3,700 for both boardings and alightings. Priority areas are downtown, city hall, shopping centers and the El Camino Real corridor.</a:t>
            </a:r>
          </a:p>
          <a:p>
            <a:pPr marL="0" indent="0" eaLnBrk="1" hangingPunct="1">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miter lim="800000"/>
            <a:headEnd/>
            <a:tailEnd/>
          </a:ln>
        </p:spPr>
        <p:txBody>
          <a:bodyPr/>
          <a:lstStyle/>
          <a:p>
            <a:fld id="{A4E9FEE6-CFC7-4A3C-93CC-0F14B646B918}" type="slidenum">
              <a:rPr lang="en-US" smtClean="0"/>
              <a:pPr/>
              <a:t>5</a:t>
            </a:fld>
            <a:endParaRPr lang="en-US" smtClean="0"/>
          </a:p>
        </p:txBody>
      </p:sp>
      <p:sp>
        <p:nvSpPr>
          <p:cNvPr id="39938" name="Rectangle 2"/>
          <p:cNvSpPr>
            <a:spLocks noGrp="1" noRot="1" noChangeAspect="1" noChangeArrowheads="1" noTextEdit="1"/>
          </p:cNvSpPr>
          <p:nvPr>
            <p:ph type="sldImg"/>
          </p:nvPr>
        </p:nvSpPr>
        <p:spPr>
          <a:ln/>
        </p:spPr>
      </p:sp>
      <p:sp>
        <p:nvSpPr>
          <p:cNvPr id="522243" name="Rectangle 3"/>
          <p:cNvSpPr>
            <a:spLocks noGrp="1" noChangeArrowheads="1"/>
          </p:cNvSpPr>
          <p:nvPr>
            <p:ph type="body" idx="1"/>
          </p:nvPr>
        </p:nvSpPr>
        <p:spPr/>
        <p:txBody>
          <a:bodyPr/>
          <a:lstStyle/>
          <a:p>
            <a:pPr marL="342900" lvl="1" indent="-342900" eaLnBrk="1" hangingPunct="1">
              <a:spcBef>
                <a:spcPts val="1800"/>
              </a:spcBef>
              <a:defRPr/>
            </a:pPr>
            <a:r>
              <a:rPr lang="en-US" sz="2800" b="0" dirty="0" smtClean="0">
                <a:latin typeface="Calibri" pitchFamily="34" charset="0"/>
                <a:ea typeface="Tahoma" pitchFamily="34" charset="0"/>
                <a:cs typeface="Calibri" pitchFamily="34" charset="0"/>
              </a:rPr>
              <a:t>One system providing seamless service to customers in all areas served</a:t>
            </a:r>
          </a:p>
          <a:p>
            <a:pPr marL="342900" lvl="1" indent="-342900" eaLnBrk="1" hangingPunct="1">
              <a:spcBef>
                <a:spcPts val="1800"/>
              </a:spcBef>
              <a:defRPr/>
            </a:pPr>
            <a:r>
              <a:rPr lang="en-US" sz="1800" b="0" u="sng" dirty="0" smtClean="0"/>
              <a:t>San Francisco</a:t>
            </a:r>
            <a:endParaRPr lang="en-US" sz="1800" b="0" dirty="0" smtClean="0"/>
          </a:p>
          <a:p>
            <a:pPr marL="285750" indent="-285750" eaLnBrk="1" hangingPunct="1">
              <a:buFont typeface="Arial" pitchFamily="34" charset="0"/>
              <a:buChar char="•"/>
              <a:defRPr/>
            </a:pPr>
            <a:r>
              <a:rPr lang="en-US" sz="1800" b="0" dirty="0" smtClean="0"/>
              <a:t>~50 stations will be located in San Francisco’s employment- and transit rich Downtown/SOMA area between the Financial District, Market Street and the Transbay and Caltrain terminals This proposed service area is rich in regional transit, encompassing the Caltrain terminal, four BART stations, Ferry Building, and the Temporary Transbay Terminal  which see an approximate combined total of nearly 240,000 boardings and alightings on an average weekday.  This service area is also notably flat, has the city's densest bikeway network coverage and enjoys the highest numbers of cyclist in San Francisco. However those who commute by transit from cities to the east and south frequently encounter difficulties bringing a bicycle with them on BART or Caltrain. Much of San Francisco’s densely urbanized northeastern quadrant is similarly well-suited to bike sharing, making a system size of several thousand bicycles viable post-pilot.</a:t>
            </a:r>
          </a:p>
          <a:p>
            <a:pPr marL="285750" indent="-285750" eaLnBrk="1" hangingPunct="1">
              <a:buFont typeface="Arial" pitchFamily="34" charset="0"/>
              <a:buChar char="•"/>
              <a:defRPr/>
            </a:pPr>
            <a:r>
              <a:rPr lang="en-US" sz="1800" b="0" u="sng" dirty="0" smtClean="0"/>
              <a:t>Redwood City</a:t>
            </a:r>
            <a:endParaRPr lang="en-US" sz="1800" b="0" dirty="0" smtClean="0"/>
          </a:p>
          <a:p>
            <a:pPr marL="285750" indent="-285750" eaLnBrk="1" hangingPunct="1">
              <a:buFont typeface="Arial" pitchFamily="34" charset="0"/>
              <a:buChar char="•"/>
              <a:defRPr/>
            </a:pPr>
            <a:r>
              <a:rPr lang="en-US" sz="1800" b="0" dirty="0" smtClean="0"/>
              <a:t>Approximately 10 stations will be located within a one- to three mile radius of the Redwood City Caltrain Station and in the downtown area. Preliminary analysis revealed that there are more than 1,258 businesses within a half-mile radius of the Redwood City Caltrain station, as well as more than 1,700 households are well within average bicycling distance of the downtown Redwood City area. Based on Caltrain's 2011 Annual Passenger Counts, the Redwood City Caltrain Station has an average weekday ridership of 3,200 boardings and alightings. </a:t>
            </a:r>
          </a:p>
          <a:p>
            <a:pPr marL="285750" indent="-285750" eaLnBrk="1" hangingPunct="1">
              <a:buFont typeface="Arial" pitchFamily="34" charset="0"/>
              <a:buChar char="•"/>
              <a:defRPr/>
            </a:pPr>
            <a:r>
              <a:rPr lang="en-US" sz="1800" b="0" u="sng" dirty="0" smtClean="0"/>
              <a:t>San Jose</a:t>
            </a:r>
            <a:endParaRPr lang="en-US" sz="1800" b="0" dirty="0" smtClean="0"/>
          </a:p>
          <a:p>
            <a:pPr marL="285750" indent="-285750" eaLnBrk="1" hangingPunct="1">
              <a:buFont typeface="Arial" pitchFamily="34" charset="0"/>
              <a:buChar char="•"/>
              <a:defRPr/>
            </a:pPr>
            <a:r>
              <a:rPr lang="en-US" sz="1800" b="0" dirty="0" smtClean="0"/>
              <a:t>Approximately 20 stations will be located within a one- to three-mile radius of San Jose Diridon Caltrain Station.  Based on Caltrain's 2011 Annual Passenger Counts, this station has an average weekday ridership of 6,000 for both boardings and alightings. Priority areas are downtown, city hall, museums, San Jose State University and Cesar Chavez plaza.   </a:t>
            </a:r>
          </a:p>
          <a:p>
            <a:pPr marL="285750" indent="-285750" eaLnBrk="1" hangingPunct="1">
              <a:buFont typeface="Arial" pitchFamily="34" charset="0"/>
              <a:buChar char="•"/>
              <a:defRPr/>
            </a:pPr>
            <a:r>
              <a:rPr lang="en-US" sz="1800" b="0" u="sng" dirty="0" smtClean="0"/>
              <a:t>Palo Alto</a:t>
            </a:r>
            <a:endParaRPr lang="en-US" sz="1800" b="0" dirty="0" smtClean="0"/>
          </a:p>
          <a:p>
            <a:pPr marL="285750" indent="-285750" eaLnBrk="1" hangingPunct="1">
              <a:buFont typeface="Arial" pitchFamily="34" charset="0"/>
              <a:buChar char="•"/>
              <a:defRPr/>
            </a:pPr>
            <a:r>
              <a:rPr lang="en-US" sz="1800" b="0" dirty="0" smtClean="0"/>
              <a:t>Approximately 10 stations will be located within a one- to three-mile radius of Palo Alto Caltrain Station.  Based on Caltrain's 2011 Annual Passenger Counts, this station has an average weekday ridership of 4,500 for both boardings and alightings. Priority areas are downtown, city hall, Stanford University, California Ave and University Ave.  </a:t>
            </a:r>
          </a:p>
          <a:p>
            <a:pPr marL="285750" indent="-285750" eaLnBrk="1" hangingPunct="1">
              <a:buFont typeface="Arial" pitchFamily="34" charset="0"/>
              <a:buChar char="•"/>
              <a:defRPr/>
            </a:pPr>
            <a:r>
              <a:rPr lang="en-US" sz="1800" b="0" u="sng" dirty="0" smtClean="0"/>
              <a:t>Mountain View</a:t>
            </a:r>
            <a:endParaRPr lang="en-US" sz="1800" b="0" dirty="0" smtClean="0"/>
          </a:p>
          <a:p>
            <a:pPr marL="285750" indent="-285750" eaLnBrk="1" hangingPunct="1">
              <a:buFont typeface="Arial" pitchFamily="34" charset="0"/>
              <a:buChar char="•"/>
              <a:defRPr/>
            </a:pPr>
            <a:r>
              <a:rPr lang="en-US" sz="1800" b="0" dirty="0" smtClean="0"/>
              <a:t>Approximately 10 stations will be located within a one- to three-mile radius of Mountain View Caltrain Station.  Based on Caltrain's 2011 Annual Passenger Counts, this station has an average weekday ridership of 3,700 for both boardings and alightings. Priority areas are downtown, city hall, shopping centers and the El Camino Real corridor.</a:t>
            </a:r>
          </a:p>
          <a:p>
            <a:pPr marL="0" indent="0" eaLnBrk="1" hangingPunct="1">
              <a:defRP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miter lim="800000"/>
            <a:headEnd/>
            <a:tailEnd/>
          </a:ln>
        </p:spPr>
        <p:txBody>
          <a:bodyPr/>
          <a:lstStyle/>
          <a:p>
            <a:fld id="{1FB5E5AD-78E0-4399-9E0A-83713B59C35F}" type="slidenum">
              <a:rPr lang="en-US" smtClean="0"/>
              <a:pPr/>
              <a:t>6</a:t>
            </a:fld>
            <a:endParaRPr lang="en-US" smtClean="0"/>
          </a:p>
        </p:txBody>
      </p:sp>
      <p:sp>
        <p:nvSpPr>
          <p:cNvPr id="46082" name="Rectangle 2"/>
          <p:cNvSpPr>
            <a:spLocks noGrp="1" noRot="1" noChangeAspect="1" noChangeArrowheads="1" noTextEdit="1"/>
          </p:cNvSpPr>
          <p:nvPr>
            <p:ph type="sldImg"/>
          </p:nvPr>
        </p:nvSpPr>
        <p:spPr>
          <a:ln/>
        </p:spPr>
      </p:sp>
      <p:sp>
        <p:nvSpPr>
          <p:cNvPr id="522243" name="Rectangle 3"/>
          <p:cNvSpPr>
            <a:spLocks noGrp="1" noChangeArrowheads="1"/>
          </p:cNvSpPr>
          <p:nvPr>
            <p:ph type="body" idx="1"/>
          </p:nvPr>
        </p:nvSpPr>
        <p:spPr/>
        <p:txBody>
          <a:bodyPr/>
          <a:lstStyle/>
          <a:p>
            <a:pPr marL="342900" lvl="1" indent="-342900" eaLnBrk="1" hangingPunct="1">
              <a:spcBef>
                <a:spcPts val="1800"/>
              </a:spcBef>
              <a:defRPr/>
            </a:pPr>
            <a:r>
              <a:rPr lang="en-US" sz="2800" b="0" dirty="0" smtClean="0">
                <a:latin typeface="Calibri" pitchFamily="34" charset="0"/>
                <a:ea typeface="Tahoma" pitchFamily="34" charset="0"/>
                <a:cs typeface="Calibri" pitchFamily="34" charset="0"/>
              </a:rPr>
              <a:t>One system providing seamless service to customers in all areas served</a:t>
            </a:r>
          </a:p>
          <a:p>
            <a:pPr marL="342900" lvl="1" indent="-342900" eaLnBrk="1" hangingPunct="1">
              <a:spcBef>
                <a:spcPts val="1800"/>
              </a:spcBef>
              <a:defRPr/>
            </a:pPr>
            <a:r>
              <a:rPr lang="en-US" sz="1800" b="0" u="sng" dirty="0" smtClean="0"/>
              <a:t>San Francisco</a:t>
            </a:r>
            <a:endParaRPr lang="en-US" sz="1800" b="0" dirty="0" smtClean="0"/>
          </a:p>
          <a:p>
            <a:pPr marL="285750" indent="-285750" eaLnBrk="1" hangingPunct="1">
              <a:buFont typeface="Arial" pitchFamily="34" charset="0"/>
              <a:buChar char="•"/>
              <a:defRPr/>
            </a:pPr>
            <a:r>
              <a:rPr lang="en-US" sz="1800" b="0" dirty="0" smtClean="0"/>
              <a:t>~50 stations will be located in San Francisco’s employment- and transit rich Downtown/SOMA area between the Financial District, Market Street and the Transbay and Caltrain terminals This proposed service area is rich in regional transit, encompassing the Caltrain terminal, four BART stations, Ferry Building, and the Temporary Transbay Terminal  which see an approximate combined total of nearly 240,000 boardings and alightings on an average weekday.  This service area is also notably flat, has the city's densest bikeway network coverage and enjoys the highest numbers of cyclist in San Francisco. However those who commute by transit from cities to the east and south frequently encounter difficulties bringing a bicycle with them on BART or Caltrain. Much of San Francisco’s densely urbanized northeastern quadrant is similarly well-suited to bike sharing, making a system size of several thousand bicycles viable post-pilot.</a:t>
            </a:r>
          </a:p>
          <a:p>
            <a:pPr marL="285750" indent="-285750" eaLnBrk="1" hangingPunct="1">
              <a:buFont typeface="Arial" pitchFamily="34" charset="0"/>
              <a:buChar char="•"/>
              <a:defRPr/>
            </a:pPr>
            <a:r>
              <a:rPr lang="en-US" sz="1800" b="0" u="sng" dirty="0" smtClean="0"/>
              <a:t>Redwood City</a:t>
            </a:r>
            <a:endParaRPr lang="en-US" sz="1800" b="0" dirty="0" smtClean="0"/>
          </a:p>
          <a:p>
            <a:pPr marL="285750" indent="-285750" eaLnBrk="1" hangingPunct="1">
              <a:buFont typeface="Arial" pitchFamily="34" charset="0"/>
              <a:buChar char="•"/>
              <a:defRPr/>
            </a:pPr>
            <a:r>
              <a:rPr lang="en-US" sz="1800" b="0" dirty="0" smtClean="0"/>
              <a:t>Approximately 10 stations will be located within a one- to three mile radius of the Redwood City Caltrain Station and in the downtown area. Preliminary analysis revealed that there are more than 1,258 businesses within a half-mile radius of the Redwood City Caltrain station, as well as more than 1,700 households are well within average bicycling distance of the downtown Redwood City area. Based on Caltrain's 2011 Annual Passenger Counts, the Redwood City Caltrain Station has an average weekday ridership of 3,200 boardings and alightings. </a:t>
            </a:r>
          </a:p>
          <a:p>
            <a:pPr marL="285750" indent="-285750" eaLnBrk="1" hangingPunct="1">
              <a:buFont typeface="Arial" pitchFamily="34" charset="0"/>
              <a:buChar char="•"/>
              <a:defRPr/>
            </a:pPr>
            <a:r>
              <a:rPr lang="en-US" sz="1800" b="0" u="sng" dirty="0" smtClean="0"/>
              <a:t>San Jose</a:t>
            </a:r>
            <a:endParaRPr lang="en-US" sz="1800" b="0" dirty="0" smtClean="0"/>
          </a:p>
          <a:p>
            <a:pPr marL="285750" indent="-285750" eaLnBrk="1" hangingPunct="1">
              <a:buFont typeface="Arial" pitchFamily="34" charset="0"/>
              <a:buChar char="•"/>
              <a:defRPr/>
            </a:pPr>
            <a:r>
              <a:rPr lang="en-US" sz="1800" b="0" dirty="0" smtClean="0"/>
              <a:t>Approximately 20 stations will be located within a one- to three-mile radius of San Jose Diridon Caltrain Station.  Based on Caltrain's 2011 Annual Passenger Counts, this station has an average weekday ridership of 6,000 for both boardings and alightings. Priority areas are downtown, city hall, museums, San Jose State University and Cesar Chavez plaza.   </a:t>
            </a:r>
          </a:p>
          <a:p>
            <a:pPr marL="285750" indent="-285750" eaLnBrk="1" hangingPunct="1">
              <a:buFont typeface="Arial" pitchFamily="34" charset="0"/>
              <a:buChar char="•"/>
              <a:defRPr/>
            </a:pPr>
            <a:r>
              <a:rPr lang="en-US" sz="1800" b="0" u="sng" dirty="0" smtClean="0"/>
              <a:t>Palo Alto</a:t>
            </a:r>
            <a:endParaRPr lang="en-US" sz="1800" b="0" dirty="0" smtClean="0"/>
          </a:p>
          <a:p>
            <a:pPr marL="285750" indent="-285750" eaLnBrk="1" hangingPunct="1">
              <a:buFont typeface="Arial" pitchFamily="34" charset="0"/>
              <a:buChar char="•"/>
              <a:defRPr/>
            </a:pPr>
            <a:r>
              <a:rPr lang="en-US" sz="1800" b="0" dirty="0" smtClean="0"/>
              <a:t>Approximately 10 stations will be located within a one- to three-mile radius of Palo Alto Caltrain Station.  Based on Caltrain's 2011 Annual Passenger Counts, this station has an average weekday ridership of 4,500 for both boardings and alightings. Priority areas are downtown, city hall, Stanford University, California Ave and University Ave.  </a:t>
            </a:r>
          </a:p>
          <a:p>
            <a:pPr marL="285750" indent="-285750" eaLnBrk="1" hangingPunct="1">
              <a:buFont typeface="Arial" pitchFamily="34" charset="0"/>
              <a:buChar char="•"/>
              <a:defRPr/>
            </a:pPr>
            <a:r>
              <a:rPr lang="en-US" sz="1800" b="0" u="sng" dirty="0" smtClean="0"/>
              <a:t>Mountain View</a:t>
            </a:r>
            <a:endParaRPr lang="en-US" sz="1800" b="0" dirty="0" smtClean="0"/>
          </a:p>
          <a:p>
            <a:pPr marL="285750" indent="-285750" eaLnBrk="1" hangingPunct="1">
              <a:buFont typeface="Arial" pitchFamily="34" charset="0"/>
              <a:buChar char="•"/>
              <a:defRPr/>
            </a:pPr>
            <a:r>
              <a:rPr lang="en-US" sz="1800" b="0" dirty="0" smtClean="0"/>
              <a:t>Approximately 10 stations will be located within a one- to three-mile radius of Mountain View Caltrain Station.  Based on Caltrain's 2011 Annual Passenger Counts, this station has an average weekday ridership of 3,700 for both boardings and alightings. Priority areas are downtown, city hall, shopping centers and the El Camino Real corridor.</a:t>
            </a:r>
          </a:p>
          <a:p>
            <a:pPr marL="0" indent="0" eaLnBrk="1" hangingPunct="1">
              <a:defRP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miter lim="800000"/>
            <a:headEnd/>
            <a:tailEnd/>
          </a:ln>
        </p:spPr>
        <p:txBody>
          <a:bodyPr/>
          <a:lstStyle/>
          <a:p>
            <a:fld id="{3A0A9F73-6CCC-4130-B909-A30738165F42}" type="slidenum">
              <a:rPr lang="en-US" smtClean="0"/>
              <a:pPr/>
              <a:t>7</a:t>
            </a:fld>
            <a:endParaRPr lang="en-US" smtClean="0"/>
          </a:p>
        </p:txBody>
      </p:sp>
      <p:sp>
        <p:nvSpPr>
          <p:cNvPr id="41986" name="Rectangle 2"/>
          <p:cNvSpPr>
            <a:spLocks noGrp="1" noRot="1" noChangeAspect="1" noChangeArrowheads="1" noTextEdit="1"/>
          </p:cNvSpPr>
          <p:nvPr>
            <p:ph type="sldImg"/>
          </p:nvPr>
        </p:nvSpPr>
        <p:spPr>
          <a:ln/>
        </p:spPr>
      </p:sp>
      <p:sp>
        <p:nvSpPr>
          <p:cNvPr id="522243" name="Rectangle 3"/>
          <p:cNvSpPr>
            <a:spLocks noGrp="1" noChangeArrowheads="1"/>
          </p:cNvSpPr>
          <p:nvPr>
            <p:ph type="body" idx="1"/>
          </p:nvPr>
        </p:nvSpPr>
        <p:spPr/>
        <p:txBody>
          <a:bodyPr/>
          <a:lstStyle/>
          <a:p>
            <a:pPr marL="342900" lvl="1" indent="-342900" eaLnBrk="1" hangingPunct="1">
              <a:spcBef>
                <a:spcPts val="1800"/>
              </a:spcBef>
              <a:defRPr/>
            </a:pPr>
            <a:r>
              <a:rPr lang="en-US" sz="2800" b="0" dirty="0" smtClean="0">
                <a:latin typeface="Calibri" pitchFamily="34" charset="0"/>
                <a:ea typeface="Tahoma" pitchFamily="34" charset="0"/>
                <a:cs typeface="Calibri" pitchFamily="34" charset="0"/>
              </a:rPr>
              <a:t>One system providing seamless service to customers in all areas served</a:t>
            </a:r>
          </a:p>
          <a:p>
            <a:pPr marL="342900" lvl="1" indent="-342900" eaLnBrk="1" hangingPunct="1">
              <a:spcBef>
                <a:spcPts val="1800"/>
              </a:spcBef>
              <a:defRPr/>
            </a:pPr>
            <a:r>
              <a:rPr lang="en-US" sz="1800" b="0" u="sng" dirty="0" smtClean="0"/>
              <a:t>San Francisco</a:t>
            </a:r>
            <a:endParaRPr lang="en-US" sz="1800" b="0" dirty="0" smtClean="0"/>
          </a:p>
          <a:p>
            <a:pPr marL="285750" indent="-285750" eaLnBrk="1" hangingPunct="1">
              <a:buFont typeface="Arial" pitchFamily="34" charset="0"/>
              <a:buChar char="•"/>
              <a:defRPr/>
            </a:pPr>
            <a:r>
              <a:rPr lang="en-US" sz="1800" b="0" dirty="0" smtClean="0"/>
              <a:t>~50 stations will be located in San Francisco’s employment- and transit rich Downtown/SOMA area between the Financial District, Market Street and the Transbay and Caltrain terminals This proposed service area is rich in regional transit, encompassing the Caltrain terminal, four BART stations, Ferry Building, and the Temporary Transbay Terminal  which see an approximate combined total of nearly 240,000 boardings and alightings on an average weekday.  This service area is also notably flat, has the city's densest bikeway network coverage and enjoys the highest numbers of cyclist in San Francisco. However those who commute by transit from cities to the east and south frequently encounter difficulties bringing a bicycle with them on BART or Caltrain. Much of San Francisco’s densely urbanized northeastern quadrant is similarly well-suited to bike sharing, making a system size of several thousand bicycles viable post-pilot.</a:t>
            </a:r>
          </a:p>
          <a:p>
            <a:pPr marL="285750" indent="-285750" eaLnBrk="1" hangingPunct="1">
              <a:buFont typeface="Arial" pitchFamily="34" charset="0"/>
              <a:buChar char="•"/>
              <a:defRPr/>
            </a:pPr>
            <a:r>
              <a:rPr lang="en-US" sz="1800" b="0" u="sng" dirty="0" smtClean="0"/>
              <a:t>Redwood City</a:t>
            </a:r>
            <a:endParaRPr lang="en-US" sz="1800" b="0" dirty="0" smtClean="0"/>
          </a:p>
          <a:p>
            <a:pPr marL="285750" indent="-285750" eaLnBrk="1" hangingPunct="1">
              <a:buFont typeface="Arial" pitchFamily="34" charset="0"/>
              <a:buChar char="•"/>
              <a:defRPr/>
            </a:pPr>
            <a:r>
              <a:rPr lang="en-US" sz="1800" b="0" dirty="0" smtClean="0"/>
              <a:t>Approximately 10 stations will be located within a one- to three mile radius of the Redwood City Caltrain Station and in the downtown area. Preliminary analysis revealed that there are more than 1,258 businesses within a half-mile radius of the Redwood City Caltrain station, as well as more than 1,700 households are well within average bicycling distance of the downtown Redwood City area. Based on Caltrain's 2011 Annual Passenger Counts, the Redwood City Caltrain Station has an average weekday ridership of 3,200 boardings and alightings. </a:t>
            </a:r>
          </a:p>
          <a:p>
            <a:pPr marL="285750" indent="-285750" eaLnBrk="1" hangingPunct="1">
              <a:buFont typeface="Arial" pitchFamily="34" charset="0"/>
              <a:buChar char="•"/>
              <a:defRPr/>
            </a:pPr>
            <a:r>
              <a:rPr lang="en-US" sz="1800" b="0" u="sng" dirty="0" smtClean="0"/>
              <a:t>San Jose</a:t>
            </a:r>
            <a:endParaRPr lang="en-US" sz="1800" b="0" dirty="0" smtClean="0"/>
          </a:p>
          <a:p>
            <a:pPr marL="285750" indent="-285750" eaLnBrk="1" hangingPunct="1">
              <a:buFont typeface="Arial" pitchFamily="34" charset="0"/>
              <a:buChar char="•"/>
              <a:defRPr/>
            </a:pPr>
            <a:r>
              <a:rPr lang="en-US" sz="1800" b="0" dirty="0" smtClean="0"/>
              <a:t>Approximately 20 stations will be located within a one- to three-mile radius of San Jose Diridon Caltrain Station.  Based on Caltrain's 2011 Annual Passenger Counts, this station has an average weekday ridership of 6,000 for both boardings and alightings. Priority areas are downtown, city hall, museums, San Jose State University and Cesar Chavez plaza.   </a:t>
            </a:r>
          </a:p>
          <a:p>
            <a:pPr marL="285750" indent="-285750" eaLnBrk="1" hangingPunct="1">
              <a:buFont typeface="Arial" pitchFamily="34" charset="0"/>
              <a:buChar char="•"/>
              <a:defRPr/>
            </a:pPr>
            <a:r>
              <a:rPr lang="en-US" sz="1800" b="0" u="sng" dirty="0" smtClean="0"/>
              <a:t>Palo Alto</a:t>
            </a:r>
            <a:endParaRPr lang="en-US" sz="1800" b="0" dirty="0" smtClean="0"/>
          </a:p>
          <a:p>
            <a:pPr marL="285750" indent="-285750" eaLnBrk="1" hangingPunct="1">
              <a:buFont typeface="Arial" pitchFamily="34" charset="0"/>
              <a:buChar char="•"/>
              <a:defRPr/>
            </a:pPr>
            <a:r>
              <a:rPr lang="en-US" sz="1800" b="0" dirty="0" smtClean="0"/>
              <a:t>Approximately 10 stations will be located within a one- to three-mile radius of Palo Alto Caltrain Station.  Based on Caltrain's 2011 Annual Passenger Counts, this station has an average weekday ridership of 4,500 for both boardings and alightings. Priority areas are downtown, city hall, Stanford University, California Ave and University Ave.  </a:t>
            </a:r>
          </a:p>
          <a:p>
            <a:pPr marL="285750" indent="-285750" eaLnBrk="1" hangingPunct="1">
              <a:buFont typeface="Arial" pitchFamily="34" charset="0"/>
              <a:buChar char="•"/>
              <a:defRPr/>
            </a:pPr>
            <a:r>
              <a:rPr lang="en-US" sz="1800" b="0" u="sng" dirty="0" smtClean="0"/>
              <a:t>Mountain View</a:t>
            </a:r>
            <a:endParaRPr lang="en-US" sz="1800" b="0" dirty="0" smtClean="0"/>
          </a:p>
          <a:p>
            <a:pPr marL="285750" indent="-285750" eaLnBrk="1" hangingPunct="1">
              <a:buFont typeface="Arial" pitchFamily="34" charset="0"/>
              <a:buChar char="•"/>
              <a:defRPr/>
            </a:pPr>
            <a:r>
              <a:rPr lang="en-US" sz="1800" b="0" dirty="0" smtClean="0"/>
              <a:t>Approximately 10 stations will be located within a one- to three-mile radius of Mountain View Caltrain Station.  Based on Caltrain's 2011 Annual Passenger Counts, this station has an average weekday ridership of 3,700 for both boardings and alightings. Priority areas are downtown, city hall, shopping centers and the El Camino Real corridor.</a:t>
            </a:r>
          </a:p>
          <a:p>
            <a:pPr marL="0" indent="0" eaLnBrk="1" hangingPunct="1">
              <a:defRP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miter lim="800000"/>
            <a:headEnd/>
            <a:tailEnd/>
          </a:ln>
        </p:spPr>
        <p:txBody>
          <a:bodyPr/>
          <a:lstStyle/>
          <a:p>
            <a:fld id="{0A4BE281-7A5A-43C3-ACBC-C8BE760585FA}" type="slidenum">
              <a:rPr lang="en-US" smtClean="0"/>
              <a:pPr/>
              <a:t>8</a:t>
            </a:fld>
            <a:endParaRPr lang="en-US" smtClean="0"/>
          </a:p>
        </p:txBody>
      </p:sp>
      <p:sp>
        <p:nvSpPr>
          <p:cNvPr id="44034" name="Rectangle 2"/>
          <p:cNvSpPr>
            <a:spLocks noGrp="1" noRot="1" noChangeAspect="1" noChangeArrowheads="1" noTextEdit="1"/>
          </p:cNvSpPr>
          <p:nvPr>
            <p:ph type="sldImg"/>
          </p:nvPr>
        </p:nvSpPr>
        <p:spPr>
          <a:ln/>
        </p:spPr>
      </p:sp>
      <p:sp>
        <p:nvSpPr>
          <p:cNvPr id="522243" name="Rectangle 3"/>
          <p:cNvSpPr>
            <a:spLocks noGrp="1" noChangeArrowheads="1"/>
          </p:cNvSpPr>
          <p:nvPr>
            <p:ph type="body" idx="1"/>
          </p:nvPr>
        </p:nvSpPr>
        <p:spPr/>
        <p:txBody>
          <a:bodyPr/>
          <a:lstStyle/>
          <a:p>
            <a:pPr marL="342900" lvl="1" indent="-342900" eaLnBrk="1" hangingPunct="1">
              <a:spcBef>
                <a:spcPts val="1800"/>
              </a:spcBef>
              <a:defRPr/>
            </a:pPr>
            <a:r>
              <a:rPr lang="en-US" sz="2800" b="0" dirty="0" smtClean="0">
                <a:latin typeface="Calibri" pitchFamily="34" charset="0"/>
                <a:ea typeface="Tahoma" pitchFamily="34" charset="0"/>
                <a:cs typeface="Calibri" pitchFamily="34" charset="0"/>
              </a:rPr>
              <a:t>One system providing seamless service to customers in all areas served</a:t>
            </a:r>
          </a:p>
          <a:p>
            <a:pPr marL="342900" lvl="1" indent="-342900" eaLnBrk="1" hangingPunct="1">
              <a:spcBef>
                <a:spcPts val="1800"/>
              </a:spcBef>
              <a:defRPr/>
            </a:pPr>
            <a:r>
              <a:rPr lang="en-US" sz="1800" b="0" u="sng" dirty="0" smtClean="0"/>
              <a:t>San Francisco</a:t>
            </a:r>
            <a:endParaRPr lang="en-US" sz="1800" b="0" dirty="0" smtClean="0"/>
          </a:p>
          <a:p>
            <a:pPr marL="285750" indent="-285750" eaLnBrk="1" hangingPunct="1">
              <a:buFont typeface="Arial" pitchFamily="34" charset="0"/>
              <a:buChar char="•"/>
              <a:defRPr/>
            </a:pPr>
            <a:r>
              <a:rPr lang="en-US" sz="1800" b="0" dirty="0" smtClean="0"/>
              <a:t>~50 stations will be located in San Francisco’s employment- and transit rich Downtown/SOMA area between the Financial District, Market Street and the Transbay and Caltrain terminals This proposed service area is rich in regional transit, encompassing the Caltrain terminal, four BART stations, Ferry Building, and the Temporary Transbay Terminal  which see an approximate combined total of nearly 240,000 boardings and alightings on an average weekday.  This service area is also notably flat, has the city's densest bikeway network coverage and enjoys the highest numbers of cyclist in San Francisco. However those who commute by transit from cities to the east and south frequently encounter difficulties bringing a bicycle with them on BART or Caltrain. Much of San Francisco’s densely urbanized northeastern quadrant is similarly well-suited to bike sharing, making a system size of several thousand bicycles viable post-pilot.</a:t>
            </a:r>
          </a:p>
          <a:p>
            <a:pPr marL="285750" indent="-285750" eaLnBrk="1" hangingPunct="1">
              <a:buFont typeface="Arial" pitchFamily="34" charset="0"/>
              <a:buChar char="•"/>
              <a:defRPr/>
            </a:pPr>
            <a:r>
              <a:rPr lang="en-US" sz="1800" b="0" u="sng" dirty="0" smtClean="0"/>
              <a:t>Redwood City</a:t>
            </a:r>
            <a:endParaRPr lang="en-US" sz="1800" b="0" dirty="0" smtClean="0"/>
          </a:p>
          <a:p>
            <a:pPr marL="285750" indent="-285750" eaLnBrk="1" hangingPunct="1">
              <a:buFont typeface="Arial" pitchFamily="34" charset="0"/>
              <a:buChar char="•"/>
              <a:defRPr/>
            </a:pPr>
            <a:r>
              <a:rPr lang="en-US" sz="1800" b="0" dirty="0" smtClean="0"/>
              <a:t>Approximately 10 stations will be located within a one- to three mile radius of the Redwood City Caltrain Station and in the downtown area. Preliminary analysis revealed that there are more than 1,258 businesses within a half-mile radius of the Redwood City Caltrain station, as well as more than 1,700 households are well within average bicycling distance of the downtown Redwood City area. Based on Caltrain's 2011 Annual Passenger Counts, the Redwood City Caltrain Station has an average weekday ridership of 3,200 boardings and alightings. </a:t>
            </a:r>
          </a:p>
          <a:p>
            <a:pPr marL="285750" indent="-285750" eaLnBrk="1" hangingPunct="1">
              <a:buFont typeface="Arial" pitchFamily="34" charset="0"/>
              <a:buChar char="•"/>
              <a:defRPr/>
            </a:pPr>
            <a:r>
              <a:rPr lang="en-US" sz="1800" b="0" u="sng" dirty="0" smtClean="0"/>
              <a:t>San Jose</a:t>
            </a:r>
            <a:endParaRPr lang="en-US" sz="1800" b="0" dirty="0" smtClean="0"/>
          </a:p>
          <a:p>
            <a:pPr marL="285750" indent="-285750" eaLnBrk="1" hangingPunct="1">
              <a:buFont typeface="Arial" pitchFamily="34" charset="0"/>
              <a:buChar char="•"/>
              <a:defRPr/>
            </a:pPr>
            <a:r>
              <a:rPr lang="en-US" sz="1800" b="0" dirty="0" smtClean="0"/>
              <a:t>Approximately 20 stations will be located within a one- to three-mile radius of San Jose Diridon Caltrain Station.  Based on Caltrain's 2011 Annual Passenger Counts, this station has an average weekday ridership of 6,000 for both boardings and alightings. Priority areas are downtown, city hall, museums, San Jose State University and Cesar Chavez plaza.   </a:t>
            </a:r>
          </a:p>
          <a:p>
            <a:pPr marL="285750" indent="-285750" eaLnBrk="1" hangingPunct="1">
              <a:buFont typeface="Arial" pitchFamily="34" charset="0"/>
              <a:buChar char="•"/>
              <a:defRPr/>
            </a:pPr>
            <a:r>
              <a:rPr lang="en-US" sz="1800" b="0" u="sng" dirty="0" smtClean="0"/>
              <a:t>Palo Alto</a:t>
            </a:r>
            <a:endParaRPr lang="en-US" sz="1800" b="0" dirty="0" smtClean="0"/>
          </a:p>
          <a:p>
            <a:pPr marL="285750" indent="-285750" eaLnBrk="1" hangingPunct="1">
              <a:buFont typeface="Arial" pitchFamily="34" charset="0"/>
              <a:buChar char="•"/>
              <a:defRPr/>
            </a:pPr>
            <a:r>
              <a:rPr lang="en-US" sz="1800" b="0" dirty="0" smtClean="0"/>
              <a:t>Approximately 10 stations will be located within a one- to three-mile radius of Palo Alto Caltrain Station.  Based on Caltrain's 2011 Annual Passenger Counts, this station has an average weekday ridership of 4,500 for both boardings and alightings. Priority areas are downtown, city hall, Stanford University, California Ave and University Ave.  </a:t>
            </a:r>
          </a:p>
          <a:p>
            <a:pPr marL="285750" indent="-285750" eaLnBrk="1" hangingPunct="1">
              <a:buFont typeface="Arial" pitchFamily="34" charset="0"/>
              <a:buChar char="•"/>
              <a:defRPr/>
            </a:pPr>
            <a:r>
              <a:rPr lang="en-US" sz="1800" b="0" u="sng" dirty="0" smtClean="0"/>
              <a:t>Mountain View</a:t>
            </a:r>
            <a:endParaRPr lang="en-US" sz="1800" b="0" dirty="0" smtClean="0"/>
          </a:p>
          <a:p>
            <a:pPr marL="285750" indent="-285750" eaLnBrk="1" hangingPunct="1">
              <a:buFont typeface="Arial" pitchFamily="34" charset="0"/>
              <a:buChar char="•"/>
              <a:defRPr/>
            </a:pPr>
            <a:r>
              <a:rPr lang="en-US" sz="1800" b="0" dirty="0" smtClean="0"/>
              <a:t>Approximately 10 stations will be located within a one- to three-mile radius of Mountain View Caltrain Station.  Based on Caltrain's 2011 Annual Passenger Counts, this station has an average weekday ridership of 3,700 for both boardings and alightings. Priority areas are downtown, city hall, shopping centers and the El Camino Real corridor.</a:t>
            </a:r>
          </a:p>
          <a:p>
            <a:pPr marL="0" indent="0" eaLnBrk="1" hangingPunct="1">
              <a:defRP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miter lim="800000"/>
            <a:headEnd/>
            <a:tailEnd/>
          </a:ln>
        </p:spPr>
        <p:txBody>
          <a:bodyPr/>
          <a:lstStyle/>
          <a:p>
            <a:fld id="{7D7A8244-87B0-45F5-AFEC-A71BA418F603}" type="slidenum">
              <a:rPr lang="en-US" smtClean="0"/>
              <a:pPr/>
              <a:t>9</a:t>
            </a:fld>
            <a:endParaRPr lang="en-US" smtClean="0"/>
          </a:p>
        </p:txBody>
      </p:sp>
      <p:sp>
        <p:nvSpPr>
          <p:cNvPr id="48130" name="Rectangle 2"/>
          <p:cNvSpPr>
            <a:spLocks noGrp="1" noRot="1" noChangeAspect="1" noChangeArrowheads="1" noTextEdit="1"/>
          </p:cNvSpPr>
          <p:nvPr>
            <p:ph type="sldImg"/>
          </p:nvPr>
        </p:nvSpPr>
        <p:spPr>
          <a:ln/>
        </p:spPr>
      </p:sp>
      <p:sp>
        <p:nvSpPr>
          <p:cNvPr id="522243" name="Rectangle 3"/>
          <p:cNvSpPr>
            <a:spLocks noGrp="1" noChangeArrowheads="1"/>
          </p:cNvSpPr>
          <p:nvPr>
            <p:ph type="body" idx="1"/>
          </p:nvPr>
        </p:nvSpPr>
        <p:spPr/>
        <p:txBody>
          <a:bodyPr/>
          <a:lstStyle/>
          <a:p>
            <a:pPr marL="342900" lvl="1" indent="-342900" eaLnBrk="1" hangingPunct="1">
              <a:spcBef>
                <a:spcPts val="1800"/>
              </a:spcBef>
              <a:defRPr/>
            </a:pPr>
            <a:r>
              <a:rPr lang="en-US" sz="2800" b="0" dirty="0" smtClean="0">
                <a:latin typeface="Calibri" pitchFamily="34" charset="0"/>
                <a:ea typeface="Tahoma" pitchFamily="34" charset="0"/>
                <a:cs typeface="Calibri" pitchFamily="34" charset="0"/>
              </a:rPr>
              <a:t>One system providing seamless service to customers in all areas served</a:t>
            </a:r>
          </a:p>
          <a:p>
            <a:pPr marL="342900" lvl="1" indent="-342900" eaLnBrk="1" hangingPunct="1">
              <a:spcBef>
                <a:spcPts val="1800"/>
              </a:spcBef>
              <a:defRPr/>
            </a:pPr>
            <a:r>
              <a:rPr lang="en-US" sz="1800" b="0" u="sng" dirty="0" smtClean="0"/>
              <a:t>San Francisco</a:t>
            </a:r>
            <a:endParaRPr lang="en-US" sz="1800" b="0" dirty="0" smtClean="0"/>
          </a:p>
          <a:p>
            <a:pPr marL="285750" indent="-285750" eaLnBrk="1" hangingPunct="1">
              <a:buFont typeface="Arial" pitchFamily="34" charset="0"/>
              <a:buChar char="•"/>
              <a:defRPr/>
            </a:pPr>
            <a:r>
              <a:rPr lang="en-US" sz="1800" b="0" dirty="0" smtClean="0"/>
              <a:t>~50 stations will be located in San Francisco’s employment- and transit rich Downtown/SOMA area between the Financial District, Market Street and the Transbay and Caltrain terminals This proposed service area is rich in regional transit, encompassing the Caltrain terminal, four BART stations, Ferry Building, and the Temporary Transbay Terminal  which see an approximate combined total of nearly 240,000 boardings and alightings on an average weekday.  This service area is also notably flat, has the city's densest bikeway network coverage and enjoys the highest numbers of cyclist in San Francisco. However those who commute by transit from cities to the east and south frequently encounter difficulties bringing a bicycle with them on BART or Caltrain. Much of San Francisco’s densely urbanized northeastern quadrant is similarly well-suited to bike sharing, making a system size of several thousand bicycles viable post-pilot.</a:t>
            </a:r>
          </a:p>
          <a:p>
            <a:pPr marL="285750" indent="-285750" eaLnBrk="1" hangingPunct="1">
              <a:buFont typeface="Arial" pitchFamily="34" charset="0"/>
              <a:buChar char="•"/>
              <a:defRPr/>
            </a:pPr>
            <a:r>
              <a:rPr lang="en-US" sz="1800" b="0" u="sng" dirty="0" smtClean="0"/>
              <a:t>Redwood City</a:t>
            </a:r>
            <a:endParaRPr lang="en-US" sz="1800" b="0" dirty="0" smtClean="0"/>
          </a:p>
          <a:p>
            <a:pPr marL="285750" indent="-285750" eaLnBrk="1" hangingPunct="1">
              <a:buFont typeface="Arial" pitchFamily="34" charset="0"/>
              <a:buChar char="•"/>
              <a:defRPr/>
            </a:pPr>
            <a:r>
              <a:rPr lang="en-US" sz="1800" b="0" dirty="0" smtClean="0"/>
              <a:t>Approximately 10 stations will be located within a one- to three mile radius of the Redwood City Caltrain Station and in the downtown area. Preliminary analysis revealed that there are more than 1,258 businesses within a half-mile radius of the Redwood City Caltrain station, as well as more than 1,700 households are well within average bicycling distance of the downtown Redwood City area. Based on Caltrain's 2011 Annual Passenger Counts, the Redwood City Caltrain Station has an average weekday ridership of 3,200 boardings and alightings. </a:t>
            </a:r>
          </a:p>
          <a:p>
            <a:pPr marL="285750" indent="-285750" eaLnBrk="1" hangingPunct="1">
              <a:buFont typeface="Arial" pitchFamily="34" charset="0"/>
              <a:buChar char="•"/>
              <a:defRPr/>
            </a:pPr>
            <a:r>
              <a:rPr lang="en-US" sz="1800" b="0" u="sng" dirty="0" smtClean="0"/>
              <a:t>San Jose</a:t>
            </a:r>
            <a:endParaRPr lang="en-US" sz="1800" b="0" dirty="0" smtClean="0"/>
          </a:p>
          <a:p>
            <a:pPr marL="285750" indent="-285750" eaLnBrk="1" hangingPunct="1">
              <a:buFont typeface="Arial" pitchFamily="34" charset="0"/>
              <a:buChar char="•"/>
              <a:defRPr/>
            </a:pPr>
            <a:r>
              <a:rPr lang="en-US" sz="1800" b="0" dirty="0" smtClean="0"/>
              <a:t>Approximately 20 stations will be located within a one- to three-mile radius of San Jose Diridon Caltrain Station.  Based on Caltrain's 2011 Annual Passenger Counts, this station has an average weekday ridership of 6,000 for both boardings and alightings. Priority areas are downtown, city hall, museums, San Jose State University and Cesar Chavez plaza.   </a:t>
            </a:r>
          </a:p>
          <a:p>
            <a:pPr marL="285750" indent="-285750" eaLnBrk="1" hangingPunct="1">
              <a:buFont typeface="Arial" pitchFamily="34" charset="0"/>
              <a:buChar char="•"/>
              <a:defRPr/>
            </a:pPr>
            <a:r>
              <a:rPr lang="en-US" sz="1800" b="0" u="sng" dirty="0" smtClean="0"/>
              <a:t>Palo Alto</a:t>
            </a:r>
            <a:endParaRPr lang="en-US" sz="1800" b="0" dirty="0" smtClean="0"/>
          </a:p>
          <a:p>
            <a:pPr marL="285750" indent="-285750" eaLnBrk="1" hangingPunct="1">
              <a:buFont typeface="Arial" pitchFamily="34" charset="0"/>
              <a:buChar char="•"/>
              <a:defRPr/>
            </a:pPr>
            <a:r>
              <a:rPr lang="en-US" sz="1800" b="0" dirty="0" smtClean="0"/>
              <a:t>Approximately 10 stations will be located within a one- to three-mile radius of Palo Alto Caltrain Station.  Based on Caltrain's 2011 Annual Passenger Counts, this station has an average weekday ridership of 4,500 for both boardings and alightings. Priority areas are downtown, city hall, Stanford University, California Ave and University Ave.  </a:t>
            </a:r>
          </a:p>
          <a:p>
            <a:pPr marL="285750" indent="-285750" eaLnBrk="1" hangingPunct="1">
              <a:buFont typeface="Arial" pitchFamily="34" charset="0"/>
              <a:buChar char="•"/>
              <a:defRPr/>
            </a:pPr>
            <a:r>
              <a:rPr lang="en-US" sz="1800" b="0" u="sng" dirty="0" smtClean="0"/>
              <a:t>Mountain View</a:t>
            </a:r>
            <a:endParaRPr lang="en-US" sz="1800" b="0" dirty="0" smtClean="0"/>
          </a:p>
          <a:p>
            <a:pPr marL="285750" indent="-285750" eaLnBrk="1" hangingPunct="1">
              <a:buFont typeface="Arial" pitchFamily="34" charset="0"/>
              <a:buChar char="•"/>
              <a:defRPr/>
            </a:pPr>
            <a:r>
              <a:rPr lang="en-US" sz="1800" b="0" dirty="0" smtClean="0"/>
              <a:t>Approximately 10 stations will be located within a one- to three-mile radius of Mountain View Caltrain Station.  Based on Caltrain's 2011 Annual Passenger Counts, this station has an average weekday ridership of 3,700 for both boardings and alightings. Priority areas are downtown, city hall, shopping centers and the El Camino Real corridor.</a:t>
            </a:r>
          </a:p>
          <a:p>
            <a:pPr marL="0" indent="0" eaLnBrk="1" hangingPunct="1">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5170"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1351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6700" y="274638"/>
            <a:ext cx="20701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4813" y="274638"/>
            <a:ext cx="605948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p:txBody>
          <a:bodyPr/>
          <a:lstStyle>
            <a:lvl1pPr algn="ctr">
              <a:lnSpc>
                <a:spcPct val="120000"/>
              </a:lnSpc>
              <a:defRPr b="1">
                <a:effectLst>
                  <a:outerShdw blurRad="38100" dist="38100" dir="2700000" algn="tl">
                    <a:srgbClr val="000000">
                      <a:alpha val="43137"/>
                    </a:srgbClr>
                  </a:outerShdw>
                </a:effectLst>
                <a:latin typeface="Arial" charset="0"/>
              </a:defRPr>
            </a:lvl1pPr>
          </a:lstStyle>
          <a:p>
            <a:pPr>
              <a:defRPr/>
            </a:pPr>
            <a:fld id="{5F737FDA-6F7A-4DFF-8C03-4E690E6884BE}"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lgn="ctr">
              <a:lnSpc>
                <a:spcPct val="120000"/>
              </a:lnSpc>
              <a:defRPr b="1">
                <a:effectLst>
                  <a:outerShdw blurRad="38100" dist="38100" dir="2700000" algn="tl">
                    <a:srgbClr val="000000">
                      <a:alpha val="43137"/>
                    </a:srgbClr>
                  </a:outerShdw>
                </a:effectLst>
                <a:latin typeface="Arial" charset="0"/>
              </a:defRPr>
            </a:lvl1pPr>
          </a:lstStyle>
          <a:p>
            <a:pPr>
              <a:defRPr/>
            </a:pPr>
            <a:fld id="{6BFB6824-8BCE-491B-B96B-6E3A97691926}"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algn="ctr">
              <a:lnSpc>
                <a:spcPct val="120000"/>
              </a:lnSpc>
              <a:defRPr b="1">
                <a:effectLst>
                  <a:outerShdw blurRad="38100" dist="38100" dir="2700000" algn="tl">
                    <a:srgbClr val="000000">
                      <a:alpha val="43137"/>
                    </a:srgbClr>
                  </a:outerShdw>
                </a:effectLst>
                <a:latin typeface="Arial" charset="0"/>
              </a:defRPr>
            </a:lvl1pPr>
          </a:lstStyle>
          <a:p>
            <a:pPr>
              <a:defRPr/>
            </a:pPr>
            <a:fld id="{FB56406D-A60F-4F7B-8F29-E084B3F46198}"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lgn="ctr">
              <a:lnSpc>
                <a:spcPct val="120000"/>
              </a:lnSpc>
              <a:defRPr b="1">
                <a:effectLst>
                  <a:outerShdw blurRad="38100" dist="38100" dir="2700000" algn="tl">
                    <a:srgbClr val="000000">
                      <a:alpha val="43137"/>
                    </a:srgbClr>
                  </a:outerShdw>
                </a:effectLst>
                <a:latin typeface="Arial" charset="0"/>
              </a:defRPr>
            </a:lvl1pPr>
          </a:lstStyle>
          <a:p>
            <a:pPr>
              <a:defRPr/>
            </a:pPr>
            <a:fld id="{9241F946-BF07-4154-B1B9-DC1EF42FAF89}"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lgn="ctr">
              <a:lnSpc>
                <a:spcPct val="120000"/>
              </a:lnSpc>
              <a:defRPr b="1">
                <a:effectLst>
                  <a:outerShdw blurRad="38100" dist="38100" dir="2700000" algn="tl">
                    <a:srgbClr val="000000">
                      <a:alpha val="43137"/>
                    </a:srgbClr>
                  </a:outerShdw>
                </a:effectLst>
                <a:latin typeface="Arial" charset="0"/>
              </a:defRPr>
            </a:lvl1pPr>
          </a:lstStyle>
          <a:p>
            <a:pPr>
              <a:defRPr/>
            </a:pPr>
            <a:fld id="{EC268012-6DF5-440A-A9BB-F2EB83B7E588}"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lgn="ctr">
              <a:lnSpc>
                <a:spcPct val="120000"/>
              </a:lnSpc>
              <a:defRPr b="1">
                <a:effectLst>
                  <a:outerShdw blurRad="38100" dist="38100" dir="2700000" algn="tl">
                    <a:srgbClr val="000000">
                      <a:alpha val="43137"/>
                    </a:srgbClr>
                  </a:outerShdw>
                </a:effectLst>
                <a:latin typeface="Arial" charset="0"/>
              </a:defRPr>
            </a:lvl1pPr>
          </a:lstStyle>
          <a:p>
            <a:pPr>
              <a:defRPr/>
            </a:pPr>
            <a:fld id="{085F0D52-8FEE-4372-8BF0-CF2B6F2AC792}"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lgn="ctr">
              <a:lnSpc>
                <a:spcPct val="120000"/>
              </a:lnSpc>
              <a:defRPr b="1">
                <a:effectLst>
                  <a:outerShdw blurRad="38100" dist="38100" dir="2700000" algn="tl">
                    <a:srgbClr val="000000">
                      <a:alpha val="43137"/>
                    </a:srgbClr>
                  </a:outerShdw>
                </a:effectLst>
                <a:latin typeface="Arial" charset="0"/>
              </a:defRPr>
            </a:lvl1pPr>
          </a:lstStyle>
          <a:p>
            <a:pPr>
              <a:defRPr/>
            </a:pPr>
            <a:fld id="{FDFCBA25-4DDE-4FA6-803D-DC77FF58A8C6}"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lgn="ctr">
              <a:lnSpc>
                <a:spcPct val="120000"/>
              </a:lnSpc>
              <a:defRPr b="1">
                <a:effectLst>
                  <a:outerShdw blurRad="38100" dist="38100" dir="2700000" algn="tl">
                    <a:srgbClr val="000000">
                      <a:alpha val="43137"/>
                    </a:srgbClr>
                  </a:outerShdw>
                </a:effectLst>
                <a:latin typeface="Arial" charset="0"/>
              </a:defRPr>
            </a:lvl1pPr>
          </a:lstStyle>
          <a:p>
            <a:pPr>
              <a:defRPr/>
            </a:pPr>
            <a:fld id="{84C185C8-5948-416C-93CB-9E2A1F98AC0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rcRect t="2" b="46077"/>
          <a:stretch>
            <a:fillRect/>
          </a:stretch>
        </p:blipFill>
        <p:spPr bwMode="auto">
          <a:xfrm>
            <a:off x="8124825" y="217488"/>
            <a:ext cx="889000" cy="914400"/>
          </a:xfrm>
          <a:prstGeom prst="rect">
            <a:avLst/>
          </a:prstGeom>
          <a:noFill/>
          <a:ln w="9525">
            <a:noFill/>
            <a:miter lim="800000"/>
            <a:headEnd/>
            <a:tailEnd/>
          </a:ln>
        </p:spPr>
      </p:pic>
      <p:sp>
        <p:nvSpPr>
          <p:cNvPr id="2" name="Title 1"/>
          <p:cNvSpPr>
            <a:spLocks noGrp="1"/>
          </p:cNvSpPr>
          <p:nvPr>
            <p:ph type="title"/>
          </p:nvPr>
        </p:nvSpPr>
        <p:spPr>
          <a:xfrm>
            <a:off x="404813" y="0"/>
            <a:ext cx="7611427" cy="1417638"/>
          </a:xfrm>
        </p:spPr>
        <p:txBody>
          <a:bodyPr/>
          <a:lstStyle>
            <a:lvl1pPr algn="r">
              <a:defRPr lang="en-US" sz="3600" b="1" dirty="0">
                <a:solidFill>
                  <a:srgbClr val="000066"/>
                </a:solidFill>
                <a:effectLst>
                  <a:outerShdw blurRad="38100" dist="38100" dir="2700000" algn="tl">
                    <a:srgbClr val="C0C0C0"/>
                  </a:outerShdw>
                </a:effectLst>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lgn="ctr">
              <a:lnSpc>
                <a:spcPct val="120000"/>
              </a:lnSpc>
              <a:defRPr b="1">
                <a:effectLst>
                  <a:outerShdw blurRad="38100" dist="38100" dir="2700000" algn="tl">
                    <a:srgbClr val="000000">
                      <a:alpha val="43137"/>
                    </a:srgbClr>
                  </a:outerShdw>
                </a:effectLst>
                <a:latin typeface="Arial" charset="0"/>
              </a:defRPr>
            </a:lvl1pPr>
          </a:lstStyle>
          <a:p>
            <a:pPr>
              <a:defRPr/>
            </a:pPr>
            <a:fld id="{5BEB642B-A44A-4B41-98E2-38E825BAB0A2}"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lgn="ctr">
              <a:lnSpc>
                <a:spcPct val="120000"/>
              </a:lnSpc>
              <a:defRPr b="1">
                <a:effectLst>
                  <a:outerShdw blurRad="38100" dist="38100" dir="2700000" algn="tl">
                    <a:srgbClr val="000000">
                      <a:alpha val="43137"/>
                    </a:srgbClr>
                  </a:outerShdw>
                </a:effectLst>
                <a:latin typeface="Arial" charset="0"/>
              </a:defRPr>
            </a:lvl1pPr>
          </a:lstStyle>
          <a:p>
            <a:pPr>
              <a:defRPr/>
            </a:pPr>
            <a:fld id="{ABCD5CA2-C105-48C8-82B9-129D3BB1278F}"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lgn="ctr">
              <a:lnSpc>
                <a:spcPct val="120000"/>
              </a:lnSpc>
              <a:defRPr b="1">
                <a:effectLst>
                  <a:outerShdw blurRad="38100" dist="38100" dir="2700000" algn="tl">
                    <a:srgbClr val="000000">
                      <a:alpha val="43137"/>
                    </a:srgbClr>
                  </a:outerShdw>
                </a:effectLst>
                <a:latin typeface="Arial" charset="0"/>
              </a:defRPr>
            </a:lvl1pPr>
          </a:lstStyle>
          <a:p>
            <a:pPr>
              <a:defRPr/>
            </a:pPr>
            <a:fld id="{324A856F-A1FC-4905-B036-4FF249F11240}"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dirty="0" smtClean="0"/>
          </a:p>
        </p:txBody>
      </p:sp>
      <p:sp>
        <p:nvSpPr>
          <p:cNvPr id="5" name="Rectangle 6"/>
          <p:cNvSpPr>
            <a:spLocks noGrp="1" noChangeArrowheads="1"/>
          </p:cNvSpPr>
          <p:nvPr>
            <p:ph type="sldNum" sz="quarter" idx="10"/>
          </p:nvPr>
        </p:nvSpPr>
        <p:spPr/>
        <p:txBody>
          <a:bodyPr/>
          <a:lstStyle>
            <a:lvl1pPr algn="ctr">
              <a:lnSpc>
                <a:spcPct val="120000"/>
              </a:lnSpc>
              <a:defRPr b="1">
                <a:effectLst>
                  <a:outerShdw blurRad="38100" dist="38100" dir="2700000" algn="tl">
                    <a:srgbClr val="000000">
                      <a:alpha val="43137"/>
                    </a:srgbClr>
                  </a:outerShdw>
                </a:effectLst>
                <a:latin typeface="Arial" charset="0"/>
              </a:defRPr>
            </a:lvl1pPr>
          </a:lstStyle>
          <a:p>
            <a:pPr>
              <a:defRPr/>
            </a:pPr>
            <a:fld id="{7D4CF526-63E0-4E9F-9EED-55489607FC4B}"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a:lstStyle>
            <a:lvl1pPr algn="r" eaLnBrk="0" hangingPunct="0">
              <a:defRPr sz="2400" b="0">
                <a:solidFill>
                  <a:srgbClr val="000000"/>
                </a:solidFill>
                <a:latin typeface="Times" pitchFamily="18" charset="0"/>
              </a:defRPr>
            </a:lvl1pPr>
          </a:lstStyle>
          <a:p>
            <a:pPr>
              <a:defRPr/>
            </a:pPr>
            <a:endParaRPr lang="en-US"/>
          </a:p>
        </p:txBody>
      </p:sp>
      <p:sp>
        <p:nvSpPr>
          <p:cNvPr id="5" name="Footer Placeholder 4"/>
          <p:cNvSpPr>
            <a:spLocks noGrp="1" noChangeArrowheads="1"/>
          </p:cNvSpPr>
          <p:nvPr>
            <p:ph type="ftr" sz="quarter" idx="11"/>
          </p:nvPr>
        </p:nvSpPr>
        <p:spPr>
          <a:xfrm>
            <a:off x="3124200" y="6245225"/>
            <a:ext cx="2895600" cy="476250"/>
          </a:xfrm>
          <a:prstGeom prst="rect">
            <a:avLst/>
          </a:prstGeom>
        </p:spPr>
        <p:txBody>
          <a:bodyPr/>
          <a:lstStyle>
            <a:lvl1pPr algn="r" eaLnBrk="0" hangingPunct="0">
              <a:defRPr sz="2400" b="0">
                <a:solidFill>
                  <a:srgbClr val="000000"/>
                </a:solidFill>
                <a:latin typeface="Times" pitchFamily="18" charset="0"/>
              </a:defRPr>
            </a:lvl1pPr>
          </a:lstStyle>
          <a:p>
            <a:pPr>
              <a:defRPr/>
            </a:pPr>
            <a:r>
              <a:rPr lang="en-US"/>
              <a:t>Page </a:t>
            </a:r>
          </a:p>
        </p:txBody>
      </p:sp>
      <p:sp>
        <p:nvSpPr>
          <p:cNvPr id="6" name="Rectangle 7"/>
          <p:cNvSpPr>
            <a:spLocks noGrp="1" noChangeArrowheads="1"/>
          </p:cNvSpPr>
          <p:nvPr>
            <p:ph type="sldNum" sz="quarter" idx="12"/>
          </p:nvPr>
        </p:nvSpPr>
        <p:spPr/>
        <p:txBody>
          <a:bodyPr/>
          <a:lstStyle>
            <a:lvl1pPr algn="ctr">
              <a:lnSpc>
                <a:spcPct val="120000"/>
              </a:lnSpc>
              <a:defRPr b="1">
                <a:effectLst>
                  <a:outerShdw blurRad="38100" dist="38100" dir="2700000" algn="tl">
                    <a:srgbClr val="000000">
                      <a:alpha val="43137"/>
                    </a:srgbClr>
                  </a:outerShdw>
                </a:effectLst>
                <a:latin typeface="Arial" charset="0"/>
              </a:defRPr>
            </a:lvl1pPr>
          </a:lstStyle>
          <a:p>
            <a:pPr>
              <a:defRPr/>
            </a:pPr>
            <a:fld id="{BCF72B22-5BF3-4674-BFDD-033F27C0A3BE}"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lgn="r" eaLnBrk="0" hangingPunct="0">
              <a:defRPr sz="2400" b="0">
                <a:solidFill>
                  <a:srgbClr val="000000"/>
                </a:solidFill>
                <a:latin typeface="Times" pitchFamily="18" charset="0"/>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lgn="r" eaLnBrk="0" hangingPunct="0">
              <a:defRPr sz="2400" b="0">
                <a:solidFill>
                  <a:srgbClr val="000000"/>
                </a:solidFill>
                <a:latin typeface="Times" pitchFamily="18" charset="0"/>
              </a:defRPr>
            </a:lvl1pPr>
          </a:lstStyle>
          <a:p>
            <a:pPr>
              <a:defRPr/>
            </a:pPr>
            <a:r>
              <a:rPr lang="en-US"/>
              <a:t>Page </a:t>
            </a:r>
          </a:p>
        </p:txBody>
      </p:sp>
      <p:sp>
        <p:nvSpPr>
          <p:cNvPr id="7" name="Rectangle 7"/>
          <p:cNvSpPr>
            <a:spLocks noGrp="1" noChangeArrowheads="1"/>
          </p:cNvSpPr>
          <p:nvPr>
            <p:ph type="sldNum" sz="quarter" idx="12"/>
          </p:nvPr>
        </p:nvSpPr>
        <p:spPr/>
        <p:txBody>
          <a:bodyPr/>
          <a:lstStyle>
            <a:lvl1pPr algn="ctr">
              <a:lnSpc>
                <a:spcPct val="120000"/>
              </a:lnSpc>
              <a:defRPr b="1">
                <a:effectLst>
                  <a:outerShdw blurRad="38100" dist="38100" dir="2700000" algn="tl">
                    <a:srgbClr val="000000">
                      <a:alpha val="43137"/>
                    </a:srgbClr>
                  </a:outerShdw>
                </a:effectLst>
                <a:latin typeface="Arial" charset="0"/>
              </a:defRPr>
            </a:lvl1pPr>
          </a:lstStyle>
          <a:p>
            <a:pPr>
              <a:defRPr/>
            </a:pPr>
            <a:fld id="{711C7DEE-4CCB-4949-87DC-E255B375447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04813" y="0"/>
            <a:ext cx="7604125" cy="14176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4943" name="Rectangle 15"/>
          <p:cNvSpPr>
            <a:spLocks noChangeArrowheads="1"/>
          </p:cNvSpPr>
          <p:nvPr/>
        </p:nvSpPr>
        <p:spPr bwMode="auto">
          <a:xfrm>
            <a:off x="6964363" y="6397625"/>
            <a:ext cx="1905000" cy="277813"/>
          </a:xfrm>
          <a:prstGeom prst="rect">
            <a:avLst/>
          </a:prstGeom>
          <a:noFill/>
          <a:ln>
            <a:noFill/>
          </a:ln>
          <a:effectLst/>
          <a:extLst/>
        </p:spPr>
        <p:txBody>
          <a:bodyPr/>
          <a:lstStyle/>
          <a:p>
            <a:pPr algn="r">
              <a:defRPr/>
            </a:pPr>
            <a:fld id="{BDA96F4D-0D12-4442-B5A9-F6487ABEBE7E}" type="slidenum">
              <a:rPr lang="en-US" sz="1100" b="0" i="1">
                <a:solidFill>
                  <a:srgbClr val="0033CC"/>
                </a:solidFill>
                <a:latin typeface="Times New Roman" pitchFamily="18" charset="0"/>
              </a:rPr>
              <a:pPr algn="r">
                <a:defRPr/>
              </a:pPr>
              <a:t>‹#›</a:t>
            </a:fld>
            <a:endParaRPr lang="en-US" sz="1100" b="0" i="1" dirty="0">
              <a:solidFill>
                <a:srgbClr val="0033CC"/>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2" r:id="rId3"/>
    <p:sldLayoutId id="2147483691" r:id="rId4"/>
    <p:sldLayoutId id="2147483690" r:id="rId5"/>
    <p:sldLayoutId id="2147483689" r:id="rId6"/>
    <p:sldLayoutId id="2147483688" r:id="rId7"/>
    <p:sldLayoutId id="2147483687" r:id="rId8"/>
    <p:sldLayoutId id="2147483686" r:id="rId9"/>
    <p:sldLayoutId id="2147483685" r:id="rId10"/>
    <p:sldLayoutId id="2147483684" r:id="rId11"/>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rgbClr val="000066"/>
          </a:solidFill>
          <a:latin typeface="+mj-lt"/>
          <a:ea typeface="+mj-ea"/>
          <a:cs typeface="+mj-cs"/>
        </a:defRPr>
      </a:lvl1pPr>
      <a:lvl2pPr algn="ctr" rtl="0" eaLnBrk="0" fontAlgn="base" hangingPunct="0">
        <a:spcBef>
          <a:spcPct val="0"/>
        </a:spcBef>
        <a:spcAft>
          <a:spcPct val="0"/>
        </a:spcAft>
        <a:defRPr sz="4400">
          <a:solidFill>
            <a:srgbClr val="000066"/>
          </a:solidFill>
          <a:latin typeface="Times New Roman" pitchFamily="18" charset="0"/>
        </a:defRPr>
      </a:lvl2pPr>
      <a:lvl3pPr algn="ctr" rtl="0" eaLnBrk="0" fontAlgn="base" hangingPunct="0">
        <a:spcBef>
          <a:spcPct val="0"/>
        </a:spcBef>
        <a:spcAft>
          <a:spcPct val="0"/>
        </a:spcAft>
        <a:defRPr sz="4400">
          <a:solidFill>
            <a:srgbClr val="000066"/>
          </a:solidFill>
          <a:latin typeface="Times New Roman" pitchFamily="18" charset="0"/>
        </a:defRPr>
      </a:lvl3pPr>
      <a:lvl4pPr algn="ctr" rtl="0" eaLnBrk="0" fontAlgn="base" hangingPunct="0">
        <a:spcBef>
          <a:spcPct val="0"/>
        </a:spcBef>
        <a:spcAft>
          <a:spcPct val="0"/>
        </a:spcAft>
        <a:defRPr sz="4400">
          <a:solidFill>
            <a:srgbClr val="000066"/>
          </a:solidFill>
          <a:latin typeface="Times New Roman" pitchFamily="18" charset="0"/>
        </a:defRPr>
      </a:lvl4pPr>
      <a:lvl5pPr algn="ctr" rtl="0" eaLnBrk="0" fontAlgn="base" hangingPunct="0">
        <a:spcBef>
          <a:spcPct val="0"/>
        </a:spcBef>
        <a:spcAft>
          <a:spcPct val="0"/>
        </a:spcAft>
        <a:defRPr sz="4400">
          <a:solidFill>
            <a:srgbClr val="000066"/>
          </a:solidFill>
          <a:latin typeface="Times New Roman" pitchFamily="18" charset="0"/>
        </a:defRPr>
      </a:lvl5pPr>
      <a:lvl6pPr marL="457200" algn="ctr" rtl="0" fontAlgn="base">
        <a:spcBef>
          <a:spcPct val="0"/>
        </a:spcBef>
        <a:spcAft>
          <a:spcPct val="0"/>
        </a:spcAft>
        <a:defRPr sz="4400">
          <a:solidFill>
            <a:srgbClr val="000066"/>
          </a:solidFill>
          <a:latin typeface="Times New Roman" pitchFamily="18" charset="0"/>
        </a:defRPr>
      </a:lvl6pPr>
      <a:lvl7pPr marL="914400" algn="ctr" rtl="0" fontAlgn="base">
        <a:spcBef>
          <a:spcPct val="0"/>
        </a:spcBef>
        <a:spcAft>
          <a:spcPct val="0"/>
        </a:spcAft>
        <a:defRPr sz="4400">
          <a:solidFill>
            <a:srgbClr val="000066"/>
          </a:solidFill>
          <a:latin typeface="Times New Roman" pitchFamily="18" charset="0"/>
        </a:defRPr>
      </a:lvl7pPr>
      <a:lvl8pPr marL="1371600" algn="ctr" rtl="0" fontAlgn="base">
        <a:spcBef>
          <a:spcPct val="0"/>
        </a:spcBef>
        <a:spcAft>
          <a:spcPct val="0"/>
        </a:spcAft>
        <a:defRPr sz="4400">
          <a:solidFill>
            <a:srgbClr val="000066"/>
          </a:solidFill>
          <a:latin typeface="Times New Roman" pitchFamily="18" charset="0"/>
        </a:defRPr>
      </a:lvl8pPr>
      <a:lvl9pPr marL="1828800" algn="ctr" rtl="0" fontAlgn="base">
        <a:spcBef>
          <a:spcPct val="0"/>
        </a:spcBef>
        <a:spcAft>
          <a:spcPct val="0"/>
        </a:spcAft>
        <a:defRPr sz="4400">
          <a:solidFill>
            <a:srgbClr val="000066"/>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66"/>
          </a:solidFill>
          <a:latin typeface="+mn-lt"/>
        </a:defRPr>
      </a:lvl2pPr>
      <a:lvl3pPr marL="1143000" indent="-228600" algn="l" rtl="0" eaLnBrk="0" fontAlgn="base" hangingPunct="0">
        <a:spcBef>
          <a:spcPct val="20000"/>
        </a:spcBef>
        <a:spcAft>
          <a:spcPct val="0"/>
        </a:spcAft>
        <a:buChar char="•"/>
        <a:defRPr sz="2400">
          <a:solidFill>
            <a:srgbClr val="000066"/>
          </a:solidFill>
          <a:latin typeface="+mn-lt"/>
        </a:defRPr>
      </a:lvl3pPr>
      <a:lvl4pPr marL="1600200" indent="-228600" algn="l" rtl="0" eaLnBrk="0" fontAlgn="base" hangingPunct="0">
        <a:spcBef>
          <a:spcPct val="20000"/>
        </a:spcBef>
        <a:spcAft>
          <a:spcPct val="0"/>
        </a:spcAft>
        <a:buChar char="–"/>
        <a:defRPr sz="2000">
          <a:solidFill>
            <a:srgbClr val="000066"/>
          </a:solidFill>
          <a:latin typeface="+mn-lt"/>
        </a:defRPr>
      </a:lvl4pPr>
      <a:lvl5pPr marL="2057400" indent="-228600" algn="l" rtl="0" eaLnBrk="0" fontAlgn="base" hangingPunct="0">
        <a:spcBef>
          <a:spcPct val="20000"/>
        </a:spcBef>
        <a:spcAft>
          <a:spcPct val="0"/>
        </a:spcAft>
        <a:buChar char="»"/>
        <a:defRPr sz="2000">
          <a:solidFill>
            <a:srgbClr val="000066"/>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1"/>
            </a:gs>
          </a:gsLst>
          <a:lin ang="5400000" scaled="1"/>
        </a:gra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latin typeface="Times" pitchFamily="18" charset="0"/>
              </a:defRPr>
            </a:lvl1pPr>
          </a:lstStyle>
          <a:p>
            <a:pPr>
              <a:defRPr/>
            </a:pPr>
            <a:fld id="{DE6AD52A-1812-4FB2-BE78-B58E8DA0E68E}" type="slidenum">
              <a:rPr lang="en-US"/>
              <a:pPr>
                <a:defRPr/>
              </a:pPr>
              <a:t>‹#›</a:t>
            </a:fld>
            <a:endParaRPr lang="en-US" dirty="0"/>
          </a:p>
        </p:txBody>
      </p:sp>
      <p:pic>
        <p:nvPicPr>
          <p:cNvPr id="13316" name="Picture 7" descr="baaqmdh"/>
          <p:cNvPicPr>
            <a:picLocks noChangeAspect="1" noChangeArrowheads="1"/>
          </p:cNvPicPr>
          <p:nvPr/>
        </p:nvPicPr>
        <p:blipFill>
          <a:blip r:embed="rId16"/>
          <a:srcRect/>
          <a:stretch>
            <a:fillRect/>
          </a:stretch>
        </p:blipFill>
        <p:spPr bwMode="auto">
          <a:xfrm>
            <a:off x="76200" y="93663"/>
            <a:ext cx="1600200" cy="8969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mailto:tflannigan@baaqmd.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1"/>
          <p:cNvSpPr>
            <a:spLocks noGrp="1"/>
          </p:cNvSpPr>
          <p:nvPr>
            <p:ph type="sldNum" sz="quarter" idx="10"/>
          </p:nvPr>
        </p:nvSpPr>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defRPr/>
            </a:pPr>
            <a:fld id="{C6C58D34-7678-411C-8F2A-4F50B1A52E24}" type="slidenum">
              <a:rPr lang="en-US" sz="1400" smtClean="0">
                <a:solidFill>
                  <a:srgbClr val="000000"/>
                </a:solidFill>
              </a:rPr>
              <a:pPr>
                <a:defRPr/>
              </a:pPr>
              <a:t>1</a:t>
            </a:fld>
            <a:endParaRPr lang="en-US" sz="1400" dirty="0" smtClean="0">
              <a:solidFill>
                <a:srgbClr val="000000"/>
              </a:solidFill>
            </a:endParaRPr>
          </a:p>
        </p:txBody>
      </p:sp>
      <p:sp>
        <p:nvSpPr>
          <p:cNvPr id="45058" name="Text Box 2"/>
          <p:cNvSpPr txBox="1">
            <a:spLocks noChangeArrowheads="1"/>
          </p:cNvSpPr>
          <p:nvPr/>
        </p:nvSpPr>
        <p:spPr bwMode="auto">
          <a:xfrm>
            <a:off x="152400" y="6323013"/>
            <a:ext cx="184150" cy="366712"/>
          </a:xfrm>
          <a:prstGeom prst="rect">
            <a:avLst/>
          </a:prstGeom>
          <a:noFill/>
          <a:ln w="9525">
            <a:noFill/>
            <a:miter lim="800000"/>
            <a:headEnd/>
            <a:tailEnd/>
          </a:ln>
          <a:effectLst/>
        </p:spPr>
        <p:txBody>
          <a:bodyPr wrap="none">
            <a:spAutoFit/>
          </a:bodyPr>
          <a:lstStyle>
            <a:lvl1pPr algn="l">
              <a:defRPr>
                <a:solidFill>
                  <a:schemeClr val="tx1"/>
                </a:solidFill>
                <a:latin typeface="Times" pitchFamily="18" charset="0"/>
              </a:defRPr>
            </a:lvl1pPr>
            <a:lvl2pPr marL="742950" indent="-285750" algn="l">
              <a:defRPr>
                <a:solidFill>
                  <a:schemeClr val="tx1"/>
                </a:solidFill>
                <a:latin typeface="Times" pitchFamily="18" charset="0"/>
              </a:defRPr>
            </a:lvl2pPr>
            <a:lvl3pPr marL="1143000" indent="-228600" algn="l">
              <a:defRPr>
                <a:solidFill>
                  <a:schemeClr val="tx1"/>
                </a:solidFill>
                <a:latin typeface="Times" pitchFamily="18" charset="0"/>
              </a:defRPr>
            </a:lvl3pPr>
            <a:lvl4pPr marL="1600200" indent="-228600" algn="l">
              <a:defRPr>
                <a:solidFill>
                  <a:schemeClr val="tx1"/>
                </a:solidFill>
                <a:latin typeface="Times" pitchFamily="18" charset="0"/>
              </a:defRPr>
            </a:lvl4pPr>
            <a:lvl5pPr marL="2057400" indent="-228600" algn="l">
              <a:defRPr>
                <a:solidFill>
                  <a:schemeClr val="tx1"/>
                </a:solidFill>
                <a:latin typeface="Times" pitchFamily="18" charset="0"/>
              </a:defRPr>
            </a:lvl5pPr>
            <a:lvl6pPr marL="2514600" indent="-228600" fontAlgn="base">
              <a:spcBef>
                <a:spcPct val="0"/>
              </a:spcBef>
              <a:spcAft>
                <a:spcPct val="0"/>
              </a:spcAft>
              <a:defRPr>
                <a:solidFill>
                  <a:schemeClr val="tx1"/>
                </a:solidFill>
                <a:latin typeface="Times" pitchFamily="18" charset="0"/>
              </a:defRPr>
            </a:lvl6pPr>
            <a:lvl7pPr marL="2971800" indent="-228600" fontAlgn="base">
              <a:spcBef>
                <a:spcPct val="0"/>
              </a:spcBef>
              <a:spcAft>
                <a:spcPct val="0"/>
              </a:spcAft>
              <a:defRPr>
                <a:solidFill>
                  <a:schemeClr val="tx1"/>
                </a:solidFill>
                <a:latin typeface="Times" pitchFamily="18" charset="0"/>
              </a:defRPr>
            </a:lvl7pPr>
            <a:lvl8pPr marL="3429000" indent="-228600" fontAlgn="base">
              <a:spcBef>
                <a:spcPct val="0"/>
              </a:spcBef>
              <a:spcAft>
                <a:spcPct val="0"/>
              </a:spcAft>
              <a:defRPr>
                <a:solidFill>
                  <a:schemeClr val="tx1"/>
                </a:solidFill>
                <a:latin typeface="Times" pitchFamily="18" charset="0"/>
              </a:defRPr>
            </a:lvl8pPr>
            <a:lvl9pPr marL="3886200" indent="-228600" fontAlgn="base">
              <a:spcBef>
                <a:spcPct val="0"/>
              </a:spcBef>
              <a:spcAft>
                <a:spcPct val="0"/>
              </a:spcAft>
              <a:defRPr>
                <a:solidFill>
                  <a:schemeClr val="tx1"/>
                </a:solidFill>
                <a:latin typeface="Times" pitchFamily="18" charset="0"/>
              </a:defRPr>
            </a:lvl9pPr>
          </a:lstStyle>
          <a:p>
            <a:pPr>
              <a:defRPr/>
            </a:pPr>
            <a:endParaRPr lang="en-US" sz="1800" b="0" dirty="0" smtClean="0">
              <a:solidFill>
                <a:srgbClr val="FFFF00"/>
              </a:solidFill>
              <a:effectLst>
                <a:outerShdw blurRad="38100" dist="38100" dir="2700000" algn="tl">
                  <a:srgbClr val="000000"/>
                </a:outerShdw>
              </a:effectLst>
            </a:endParaRPr>
          </a:p>
        </p:txBody>
      </p:sp>
      <p:pic>
        <p:nvPicPr>
          <p:cNvPr id="30723" name="Picture 5" descr="golden_gate"/>
          <p:cNvPicPr>
            <a:picLocks noChangeAspect="1" noChangeArrowheads="1"/>
          </p:cNvPicPr>
          <p:nvPr/>
        </p:nvPicPr>
        <p:blipFill>
          <a:blip r:embed="rId3">
            <a:lum bright="24000" contrast="-38000"/>
          </a:blip>
          <a:srcRect/>
          <a:stretch>
            <a:fillRect/>
          </a:stretch>
        </p:blipFill>
        <p:spPr bwMode="auto">
          <a:xfrm>
            <a:off x="4763" y="28575"/>
            <a:ext cx="9220200" cy="6858000"/>
          </a:xfrm>
          <a:prstGeom prst="rect">
            <a:avLst/>
          </a:prstGeom>
          <a:noFill/>
          <a:ln w="9525">
            <a:noFill/>
            <a:miter lim="800000"/>
            <a:headEnd/>
            <a:tailEnd/>
          </a:ln>
        </p:spPr>
      </p:pic>
      <p:sp>
        <p:nvSpPr>
          <p:cNvPr id="30724" name="Rectangle 3"/>
          <p:cNvSpPr>
            <a:spLocks noChangeArrowheads="1"/>
          </p:cNvSpPr>
          <p:nvPr/>
        </p:nvSpPr>
        <p:spPr bwMode="auto">
          <a:xfrm>
            <a:off x="1295400" y="942975"/>
            <a:ext cx="7543800" cy="5610225"/>
          </a:xfrm>
          <a:prstGeom prst="rect">
            <a:avLst/>
          </a:prstGeom>
          <a:noFill/>
          <a:ln w="9525">
            <a:noFill/>
            <a:miter lim="800000"/>
            <a:headEnd/>
            <a:tailEnd/>
          </a:ln>
        </p:spPr>
        <p:txBody>
          <a:bodyPr/>
          <a:lstStyle/>
          <a:p>
            <a:pPr marL="342900" indent="-342900" algn="r" eaLnBrk="0" hangingPunct="0"/>
            <a:r>
              <a:rPr lang="en-US" sz="4800" i="1">
                <a:solidFill>
                  <a:schemeClr val="tx1"/>
                </a:solidFill>
                <a:latin typeface="Calibri" pitchFamily="34" charset="0"/>
              </a:rPr>
              <a:t>Bay Area Regional </a:t>
            </a:r>
          </a:p>
          <a:p>
            <a:pPr marL="342900" indent="-342900" algn="r" eaLnBrk="0" hangingPunct="0"/>
            <a:r>
              <a:rPr lang="en-US" sz="4800" i="1">
                <a:solidFill>
                  <a:schemeClr val="tx1"/>
                </a:solidFill>
                <a:latin typeface="Calibri" pitchFamily="34" charset="0"/>
              </a:rPr>
              <a:t>Bicycle Share </a:t>
            </a:r>
          </a:p>
          <a:p>
            <a:pPr marL="342900" indent="-342900" algn="r" eaLnBrk="0" hangingPunct="0"/>
            <a:r>
              <a:rPr lang="en-US" sz="4800" i="1">
                <a:solidFill>
                  <a:schemeClr val="tx1"/>
                </a:solidFill>
                <a:latin typeface="Calibri" pitchFamily="34" charset="0"/>
              </a:rPr>
              <a:t>Pilot Project</a:t>
            </a:r>
            <a:br>
              <a:rPr lang="en-US" sz="4800" i="1">
                <a:solidFill>
                  <a:schemeClr val="tx1"/>
                </a:solidFill>
                <a:latin typeface="Calibri" pitchFamily="34" charset="0"/>
              </a:rPr>
            </a:br>
            <a:endParaRPr lang="en-US" sz="4800" b="0">
              <a:solidFill>
                <a:srgbClr val="000000"/>
              </a:solidFill>
              <a:latin typeface="Calibri" pitchFamily="34" charset="0"/>
            </a:endParaRPr>
          </a:p>
          <a:p>
            <a:pPr marL="342900" indent="-342900" algn="r" eaLnBrk="0" hangingPunct="0"/>
            <a:endParaRPr lang="en-US" sz="3600" b="0">
              <a:solidFill>
                <a:srgbClr val="000000"/>
              </a:solidFill>
              <a:latin typeface="Calibri" pitchFamily="34" charset="0"/>
            </a:endParaRPr>
          </a:p>
          <a:p>
            <a:pPr marL="342900" indent="-342900" algn="r" eaLnBrk="0" hangingPunct="0"/>
            <a:r>
              <a:rPr lang="en-US" sz="3600">
                <a:solidFill>
                  <a:srgbClr val="000000"/>
                </a:solidFill>
                <a:latin typeface="Calibri" pitchFamily="34" charset="0"/>
              </a:rPr>
              <a:t>RFP Pre-Bidders Conference</a:t>
            </a:r>
            <a:endParaRPr lang="en-US" sz="3600" b="0">
              <a:solidFill>
                <a:srgbClr val="000000"/>
              </a:solidFill>
              <a:latin typeface="Calibri" pitchFamily="34" charset="0"/>
            </a:endParaRPr>
          </a:p>
          <a:p>
            <a:pPr marL="342900" indent="-342900" algn="r" eaLnBrk="0" hangingPunct="0"/>
            <a:r>
              <a:rPr lang="en-US" sz="3600" b="0">
                <a:solidFill>
                  <a:srgbClr val="000000"/>
                </a:solidFill>
                <a:latin typeface="Calibri" pitchFamily="34" charset="0"/>
              </a:rPr>
              <a:t>February 21, 2012</a:t>
            </a:r>
          </a:p>
          <a:p>
            <a:pPr marL="342900" indent="-342900" algn="r" eaLnBrk="0" hangingPunct="0"/>
            <a:endParaRPr lang="en-US" sz="2400">
              <a:solidFill>
                <a:srgbClr val="000000"/>
              </a:solidFill>
              <a:latin typeface="Calibri" pitchFamily="34" charset="0"/>
            </a:endParaRPr>
          </a:p>
        </p:txBody>
      </p:sp>
      <p:pic>
        <p:nvPicPr>
          <p:cNvPr id="30725" name="Picture 3" descr="P:\LIBRARY\FORMS\Logos\REFRESHED LOGO\rasterized-for-word-ppt-web\vertical 4 line\rendered RGB color (preferred)\baaqmdv4rgb.jpg"/>
          <p:cNvPicPr>
            <a:picLocks noChangeAspect="1" noChangeArrowheads="1"/>
          </p:cNvPicPr>
          <p:nvPr/>
        </p:nvPicPr>
        <p:blipFill>
          <a:blip r:embed="rId4"/>
          <a:srcRect/>
          <a:stretch>
            <a:fillRect/>
          </a:stretch>
        </p:blipFill>
        <p:spPr bwMode="auto">
          <a:xfrm>
            <a:off x="152400" y="144463"/>
            <a:ext cx="987425" cy="20288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3" descr="L_twinpeak"/>
          <p:cNvPicPr>
            <a:picLocks noChangeAspect="1" noChangeArrowheads="1"/>
          </p:cNvPicPr>
          <p:nvPr/>
        </p:nvPicPr>
        <p:blipFill>
          <a:blip r:embed="rId3"/>
          <a:srcRect/>
          <a:stretch>
            <a:fillRect/>
          </a:stretch>
        </p:blipFill>
        <p:spPr bwMode="auto">
          <a:xfrm>
            <a:off x="0" y="0"/>
            <a:ext cx="6057900" cy="1454150"/>
          </a:xfrm>
          <a:prstGeom prst="rect">
            <a:avLst/>
          </a:prstGeom>
          <a:noFill/>
          <a:ln w="9525">
            <a:noFill/>
            <a:miter lim="800000"/>
            <a:headEnd/>
            <a:tailEnd/>
          </a:ln>
        </p:spPr>
      </p:pic>
      <p:sp>
        <p:nvSpPr>
          <p:cNvPr id="521220" name="Rectangle 4"/>
          <p:cNvSpPr>
            <a:spLocks noChangeArrowheads="1"/>
          </p:cNvSpPr>
          <p:nvPr/>
        </p:nvSpPr>
        <p:spPr bwMode="auto">
          <a:xfrm>
            <a:off x="0" y="0"/>
            <a:ext cx="6115050" cy="1454150"/>
          </a:xfrm>
          <a:prstGeom prst="rect">
            <a:avLst/>
          </a:prstGeom>
          <a:gradFill rotWithShape="1">
            <a:gsLst>
              <a:gs pos="0">
                <a:schemeClr val="bg1">
                  <a:alpha val="30000"/>
                </a:schemeClr>
              </a:gs>
              <a:gs pos="100000">
                <a:schemeClr val="bg1">
                  <a:gamma/>
                  <a:tint val="0"/>
                  <a:invGamma/>
                </a:schemeClr>
              </a:gs>
            </a:gsLst>
            <a:lin ang="0" scaled="1"/>
          </a:gradFill>
          <a:ln>
            <a:noFill/>
          </a:ln>
          <a:effectLst/>
          <a:extLst/>
        </p:spPr>
        <p:txBody>
          <a:bodyPr wrap="none" anchor="ctr"/>
          <a:lstStyle/>
          <a:p>
            <a:pPr algn="ctr">
              <a:lnSpc>
                <a:spcPct val="120000"/>
              </a:lnSpc>
              <a:defRPr/>
            </a:pPr>
            <a:endParaRPr lang="en-US" dirty="0">
              <a:effectLst>
                <a:outerShdw blurRad="38100" dist="38100" dir="2700000" algn="tl">
                  <a:srgbClr val="000000">
                    <a:alpha val="43137"/>
                  </a:srgbClr>
                </a:outerShdw>
              </a:effectLst>
            </a:endParaRPr>
          </a:p>
        </p:txBody>
      </p:sp>
      <p:sp>
        <p:nvSpPr>
          <p:cNvPr id="521221" name="Rectangle 5"/>
          <p:cNvSpPr>
            <a:spLocks noChangeArrowheads="1"/>
          </p:cNvSpPr>
          <p:nvPr/>
        </p:nvSpPr>
        <p:spPr bwMode="auto">
          <a:xfrm>
            <a:off x="1143000" y="1381125"/>
            <a:ext cx="8001000" cy="76200"/>
          </a:xfrm>
          <a:prstGeom prst="rect">
            <a:avLst/>
          </a:prstGeom>
          <a:gradFill rotWithShape="1">
            <a:gsLst>
              <a:gs pos="0">
                <a:schemeClr val="accent2">
                  <a:alpha val="0"/>
                </a:schemeClr>
              </a:gs>
              <a:gs pos="100000">
                <a:schemeClr val="accent2">
                  <a:alpha val="89999"/>
                </a:schemeClr>
              </a:gs>
            </a:gsLst>
            <a:lin ang="0" scaled="1"/>
          </a:gradFill>
          <a:ln>
            <a:noFill/>
          </a:ln>
          <a:effectLst/>
          <a:extLst/>
        </p:spPr>
        <p:txBody>
          <a:bodyPr wrap="none" anchor="ctr"/>
          <a:lstStyle/>
          <a:p>
            <a:pPr algn="ctr">
              <a:lnSpc>
                <a:spcPct val="120000"/>
              </a:lnSpc>
              <a:defRPr/>
            </a:pPr>
            <a:endParaRPr lang="en-US" dirty="0">
              <a:effectLst>
                <a:outerShdw blurRad="38100" dist="38100" dir="2700000" algn="tl">
                  <a:srgbClr val="000000">
                    <a:alpha val="43137"/>
                  </a:srgbClr>
                </a:outerShdw>
              </a:effectLst>
            </a:endParaRPr>
          </a:p>
        </p:txBody>
      </p:sp>
      <p:sp>
        <p:nvSpPr>
          <p:cNvPr id="521222" name="Rectangle 6"/>
          <p:cNvSpPr>
            <a:spLocks noGrp="1" noChangeArrowheads="1"/>
          </p:cNvSpPr>
          <p:nvPr>
            <p:ph type="title"/>
          </p:nvPr>
        </p:nvSpPr>
        <p:spPr>
          <a:xfrm>
            <a:off x="404813" y="0"/>
            <a:ext cx="7612062" cy="1417638"/>
          </a:xfrm>
        </p:spPr>
        <p:txBody>
          <a:bodyPr/>
          <a:lstStyle/>
          <a:p>
            <a:pPr eaLnBrk="1" hangingPunct="1">
              <a:defRPr/>
            </a:pPr>
            <a:r>
              <a:rPr smtClean="0">
                <a:latin typeface="Calibri" pitchFamily="34" charset="0"/>
                <a:cs typeface="Calibri" pitchFamily="34" charset="0"/>
              </a:rPr>
              <a:t>Pilot Project </a:t>
            </a:r>
            <a:br>
              <a:rPr smtClean="0">
                <a:latin typeface="Calibri" pitchFamily="34" charset="0"/>
                <a:cs typeface="Calibri" pitchFamily="34" charset="0"/>
              </a:rPr>
            </a:br>
            <a:r>
              <a:rPr smtClean="0">
                <a:latin typeface="Calibri" pitchFamily="34" charset="0"/>
                <a:cs typeface="Calibri" pitchFamily="34" charset="0"/>
              </a:rPr>
              <a:t>System Requirements, cont’d</a:t>
            </a:r>
            <a:endParaRPr>
              <a:latin typeface="Calibri" pitchFamily="34" charset="0"/>
              <a:cs typeface="Calibri" pitchFamily="34" charset="0"/>
            </a:endParaRPr>
          </a:p>
        </p:txBody>
      </p:sp>
      <p:sp>
        <p:nvSpPr>
          <p:cNvPr id="49157" name="Rectangle 7"/>
          <p:cNvSpPr>
            <a:spLocks noChangeArrowheads="1"/>
          </p:cNvSpPr>
          <p:nvPr/>
        </p:nvSpPr>
        <p:spPr bwMode="auto">
          <a:xfrm>
            <a:off x="192088" y="1360488"/>
            <a:ext cx="8523287" cy="5060950"/>
          </a:xfrm>
          <a:prstGeom prst="rect">
            <a:avLst/>
          </a:prstGeom>
          <a:noFill/>
          <a:ln w="9525">
            <a:noFill/>
            <a:miter lim="800000"/>
            <a:headEnd/>
            <a:tailEnd/>
          </a:ln>
        </p:spPr>
        <p:txBody>
          <a:bodyPr/>
          <a:lstStyle/>
          <a:p>
            <a:pPr>
              <a:spcBef>
                <a:spcPct val="20000"/>
              </a:spcBef>
            </a:pPr>
            <a:endParaRPr lang="en-US" sz="2000" b="0">
              <a:latin typeface="Times New Roman" pitchFamily="18" charset="0"/>
            </a:endParaRPr>
          </a:p>
          <a:p>
            <a:pPr>
              <a:spcBef>
                <a:spcPct val="20000"/>
              </a:spcBef>
              <a:buFontTx/>
              <a:buChar char="•"/>
            </a:pPr>
            <a:endParaRPr lang="en-US" sz="1800" b="0">
              <a:latin typeface="Times New Roman" pitchFamily="18" charset="0"/>
            </a:endParaRPr>
          </a:p>
        </p:txBody>
      </p:sp>
      <p:sp>
        <p:nvSpPr>
          <p:cNvPr id="49158" name="Rectangle 10"/>
          <p:cNvSpPr>
            <a:spLocks noChangeArrowheads="1"/>
          </p:cNvSpPr>
          <p:nvPr/>
        </p:nvSpPr>
        <p:spPr bwMode="auto">
          <a:xfrm>
            <a:off x="0" y="1695450"/>
            <a:ext cx="8410575" cy="4448175"/>
          </a:xfrm>
          <a:prstGeom prst="rect">
            <a:avLst/>
          </a:prstGeom>
          <a:noFill/>
          <a:ln w="9525">
            <a:noFill/>
            <a:miter lim="800000"/>
            <a:headEnd/>
            <a:tailEnd/>
          </a:ln>
        </p:spPr>
        <p:txBody>
          <a:bodyPr/>
          <a:lstStyle/>
          <a:p>
            <a:pPr marL="742950" lvl="1" indent="-285750">
              <a:lnSpc>
                <a:spcPct val="90000"/>
              </a:lnSpc>
              <a:spcBef>
                <a:spcPct val="20000"/>
              </a:spcBef>
              <a:buFont typeface="Wingdings" pitchFamily="2" charset="2"/>
              <a:buNone/>
            </a:pPr>
            <a:endParaRPr lang="en-US" sz="2400" b="0">
              <a:latin typeface="Times New Roman" pitchFamily="18" charset="0"/>
            </a:endParaRPr>
          </a:p>
        </p:txBody>
      </p:sp>
      <p:sp>
        <p:nvSpPr>
          <p:cNvPr id="49159" name="Rectangle 3"/>
          <p:cNvSpPr>
            <a:spLocks noChangeArrowheads="1"/>
          </p:cNvSpPr>
          <p:nvPr/>
        </p:nvSpPr>
        <p:spPr bwMode="auto">
          <a:xfrm>
            <a:off x="192088" y="1695450"/>
            <a:ext cx="8650287" cy="5006975"/>
          </a:xfrm>
          <a:prstGeom prst="rect">
            <a:avLst/>
          </a:prstGeom>
          <a:noFill/>
          <a:ln w="9525">
            <a:noFill/>
            <a:miter lim="800000"/>
            <a:headEnd/>
            <a:tailEnd/>
          </a:ln>
        </p:spPr>
        <p:txBody>
          <a:bodyPr/>
          <a:lstStyle/>
          <a:p>
            <a:pPr marL="342900" lvl="1" indent="-342900" eaLnBrk="0" hangingPunct="0">
              <a:lnSpc>
                <a:spcPct val="120000"/>
              </a:lnSpc>
              <a:spcBef>
                <a:spcPts val="300"/>
              </a:spcBef>
              <a:spcAft>
                <a:spcPts val="600"/>
              </a:spcAft>
              <a:buSzPct val="85000"/>
              <a:buFont typeface="Arial" charset="0"/>
              <a:buChar char="•"/>
              <a:tabLst>
                <a:tab pos="1658938" algn="l"/>
              </a:tabLst>
            </a:pPr>
            <a:r>
              <a:rPr lang="en-US" sz="2400" dirty="0">
                <a:latin typeface="Calibri" pitchFamily="34" charset="0"/>
              </a:rPr>
              <a:t>Designated webpage to allow prospective users to register, select a subscription option, submit credit card or other form of payment data, and execute a user agreement</a:t>
            </a:r>
          </a:p>
          <a:p>
            <a:pPr marL="342900" lvl="1" indent="-342900" eaLnBrk="0" hangingPunct="0">
              <a:lnSpc>
                <a:spcPct val="120000"/>
              </a:lnSpc>
              <a:spcBef>
                <a:spcPts val="300"/>
              </a:spcBef>
              <a:spcAft>
                <a:spcPts val="600"/>
              </a:spcAft>
              <a:buSzPct val="85000"/>
              <a:buFont typeface="Arial" charset="0"/>
              <a:buChar char="•"/>
              <a:tabLst>
                <a:tab pos="1658938" algn="l"/>
              </a:tabLst>
            </a:pPr>
            <a:r>
              <a:rPr lang="en-US" sz="2400" dirty="0">
                <a:latin typeface="Calibri" pitchFamily="34" charset="0"/>
              </a:rPr>
              <a:t>After registration, members will be able to immediately access a bike from any Station</a:t>
            </a:r>
          </a:p>
          <a:p>
            <a:pPr marL="342900" lvl="1" indent="-342900" eaLnBrk="0" hangingPunct="0">
              <a:lnSpc>
                <a:spcPct val="120000"/>
              </a:lnSpc>
              <a:spcBef>
                <a:spcPts val="300"/>
              </a:spcBef>
              <a:spcAft>
                <a:spcPts val="600"/>
              </a:spcAft>
              <a:buSzPct val="85000"/>
              <a:buFont typeface="Arial" charset="0"/>
              <a:buChar char="•"/>
              <a:tabLst>
                <a:tab pos="1658938" algn="l"/>
              </a:tabLst>
            </a:pPr>
            <a:r>
              <a:rPr lang="en-US" sz="2400" dirty="0">
                <a:latin typeface="Calibri" pitchFamily="34" charset="0"/>
              </a:rPr>
              <a:t>A web portal will also be accessible at every kiosk station, allowing non-members the opportunity to register on-site</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3" descr="L_twinpeak"/>
          <p:cNvPicPr>
            <a:picLocks noChangeAspect="1" noChangeArrowheads="1"/>
          </p:cNvPicPr>
          <p:nvPr/>
        </p:nvPicPr>
        <p:blipFill>
          <a:blip r:embed="rId3"/>
          <a:srcRect/>
          <a:stretch>
            <a:fillRect/>
          </a:stretch>
        </p:blipFill>
        <p:spPr bwMode="auto">
          <a:xfrm>
            <a:off x="0" y="0"/>
            <a:ext cx="6057900" cy="1454150"/>
          </a:xfrm>
          <a:prstGeom prst="rect">
            <a:avLst/>
          </a:prstGeom>
          <a:noFill/>
          <a:ln w="9525">
            <a:noFill/>
            <a:miter lim="800000"/>
            <a:headEnd/>
            <a:tailEnd/>
          </a:ln>
        </p:spPr>
      </p:pic>
      <p:sp>
        <p:nvSpPr>
          <p:cNvPr id="521220" name="Rectangle 4"/>
          <p:cNvSpPr>
            <a:spLocks noChangeArrowheads="1"/>
          </p:cNvSpPr>
          <p:nvPr/>
        </p:nvSpPr>
        <p:spPr bwMode="auto">
          <a:xfrm>
            <a:off x="0" y="0"/>
            <a:ext cx="6115050" cy="1454150"/>
          </a:xfrm>
          <a:prstGeom prst="rect">
            <a:avLst/>
          </a:prstGeom>
          <a:gradFill rotWithShape="1">
            <a:gsLst>
              <a:gs pos="0">
                <a:schemeClr val="bg1">
                  <a:alpha val="30000"/>
                </a:schemeClr>
              </a:gs>
              <a:gs pos="100000">
                <a:schemeClr val="bg1">
                  <a:gamma/>
                  <a:tint val="0"/>
                  <a:invGamma/>
                </a:schemeClr>
              </a:gs>
            </a:gsLst>
            <a:lin ang="0" scaled="1"/>
          </a:gradFill>
          <a:ln>
            <a:noFill/>
          </a:ln>
          <a:effectLst/>
          <a:extLst/>
        </p:spPr>
        <p:txBody>
          <a:bodyPr wrap="none" anchor="ctr"/>
          <a:lstStyle/>
          <a:p>
            <a:pPr algn="ctr">
              <a:lnSpc>
                <a:spcPct val="120000"/>
              </a:lnSpc>
              <a:defRPr/>
            </a:pPr>
            <a:endParaRPr lang="en-US" dirty="0">
              <a:effectLst>
                <a:outerShdw blurRad="38100" dist="38100" dir="2700000" algn="tl">
                  <a:srgbClr val="000000">
                    <a:alpha val="43137"/>
                  </a:srgbClr>
                </a:outerShdw>
              </a:effectLst>
            </a:endParaRPr>
          </a:p>
        </p:txBody>
      </p:sp>
      <p:sp>
        <p:nvSpPr>
          <p:cNvPr id="521221" name="Rectangle 5"/>
          <p:cNvSpPr>
            <a:spLocks noChangeArrowheads="1"/>
          </p:cNvSpPr>
          <p:nvPr/>
        </p:nvSpPr>
        <p:spPr bwMode="auto">
          <a:xfrm>
            <a:off x="1143000" y="1381125"/>
            <a:ext cx="8001000" cy="76200"/>
          </a:xfrm>
          <a:prstGeom prst="rect">
            <a:avLst/>
          </a:prstGeom>
          <a:gradFill rotWithShape="1">
            <a:gsLst>
              <a:gs pos="0">
                <a:schemeClr val="accent2">
                  <a:alpha val="0"/>
                </a:schemeClr>
              </a:gs>
              <a:gs pos="100000">
                <a:schemeClr val="accent2">
                  <a:alpha val="89999"/>
                </a:schemeClr>
              </a:gs>
            </a:gsLst>
            <a:lin ang="0" scaled="1"/>
          </a:gradFill>
          <a:ln>
            <a:noFill/>
          </a:ln>
          <a:effectLst/>
          <a:extLst/>
        </p:spPr>
        <p:txBody>
          <a:bodyPr wrap="none" anchor="ctr"/>
          <a:lstStyle/>
          <a:p>
            <a:pPr algn="ctr">
              <a:lnSpc>
                <a:spcPct val="120000"/>
              </a:lnSpc>
              <a:defRPr/>
            </a:pPr>
            <a:endParaRPr lang="en-US" dirty="0">
              <a:effectLst>
                <a:outerShdw blurRad="38100" dist="38100" dir="2700000" algn="tl">
                  <a:srgbClr val="000000">
                    <a:alpha val="43137"/>
                  </a:srgbClr>
                </a:outerShdw>
              </a:effectLst>
            </a:endParaRPr>
          </a:p>
        </p:txBody>
      </p:sp>
      <p:sp>
        <p:nvSpPr>
          <p:cNvPr id="521222" name="Rectangle 6"/>
          <p:cNvSpPr>
            <a:spLocks noGrp="1" noChangeArrowheads="1"/>
          </p:cNvSpPr>
          <p:nvPr>
            <p:ph type="title"/>
          </p:nvPr>
        </p:nvSpPr>
        <p:spPr>
          <a:xfrm>
            <a:off x="404813" y="0"/>
            <a:ext cx="7612062" cy="1417638"/>
          </a:xfrm>
        </p:spPr>
        <p:txBody>
          <a:bodyPr/>
          <a:lstStyle/>
          <a:p>
            <a:pPr eaLnBrk="1" hangingPunct="1">
              <a:defRPr/>
            </a:pPr>
            <a:r>
              <a:rPr smtClean="0">
                <a:latin typeface="Calibri" pitchFamily="34" charset="0"/>
                <a:cs typeface="Calibri" pitchFamily="34" charset="0"/>
              </a:rPr>
              <a:t>Pilot Project </a:t>
            </a:r>
            <a:br>
              <a:rPr smtClean="0">
                <a:latin typeface="Calibri" pitchFamily="34" charset="0"/>
                <a:cs typeface="Calibri" pitchFamily="34" charset="0"/>
              </a:rPr>
            </a:br>
            <a:r>
              <a:rPr smtClean="0">
                <a:latin typeface="Calibri" pitchFamily="34" charset="0"/>
                <a:cs typeface="Calibri" pitchFamily="34" charset="0"/>
              </a:rPr>
              <a:t>Contractor Requirements</a:t>
            </a:r>
            <a:endParaRPr>
              <a:latin typeface="Calibri" pitchFamily="34" charset="0"/>
              <a:cs typeface="Calibri" pitchFamily="34" charset="0"/>
            </a:endParaRPr>
          </a:p>
        </p:txBody>
      </p:sp>
      <p:sp>
        <p:nvSpPr>
          <p:cNvPr id="51205" name="Rectangle 7"/>
          <p:cNvSpPr>
            <a:spLocks noChangeArrowheads="1"/>
          </p:cNvSpPr>
          <p:nvPr/>
        </p:nvSpPr>
        <p:spPr bwMode="auto">
          <a:xfrm>
            <a:off x="192088" y="1360488"/>
            <a:ext cx="8523287" cy="5060950"/>
          </a:xfrm>
          <a:prstGeom prst="rect">
            <a:avLst/>
          </a:prstGeom>
          <a:noFill/>
          <a:ln w="9525">
            <a:noFill/>
            <a:miter lim="800000"/>
            <a:headEnd/>
            <a:tailEnd/>
          </a:ln>
        </p:spPr>
        <p:txBody>
          <a:bodyPr/>
          <a:lstStyle/>
          <a:p>
            <a:pPr>
              <a:spcBef>
                <a:spcPct val="20000"/>
              </a:spcBef>
            </a:pPr>
            <a:endParaRPr lang="en-US" sz="2000" b="0">
              <a:latin typeface="Times New Roman" pitchFamily="18" charset="0"/>
            </a:endParaRPr>
          </a:p>
          <a:p>
            <a:pPr>
              <a:spcBef>
                <a:spcPct val="20000"/>
              </a:spcBef>
              <a:buFontTx/>
              <a:buChar char="•"/>
            </a:pPr>
            <a:endParaRPr lang="en-US" sz="1800" b="0">
              <a:latin typeface="Times New Roman" pitchFamily="18" charset="0"/>
            </a:endParaRPr>
          </a:p>
        </p:txBody>
      </p:sp>
      <p:sp>
        <p:nvSpPr>
          <p:cNvPr id="51206" name="Rectangle 10"/>
          <p:cNvSpPr>
            <a:spLocks noChangeArrowheads="1"/>
          </p:cNvSpPr>
          <p:nvPr/>
        </p:nvSpPr>
        <p:spPr bwMode="auto">
          <a:xfrm>
            <a:off x="0" y="1695450"/>
            <a:ext cx="8410575" cy="4448175"/>
          </a:xfrm>
          <a:prstGeom prst="rect">
            <a:avLst/>
          </a:prstGeom>
          <a:noFill/>
          <a:ln w="9525">
            <a:noFill/>
            <a:miter lim="800000"/>
            <a:headEnd/>
            <a:tailEnd/>
          </a:ln>
        </p:spPr>
        <p:txBody>
          <a:bodyPr/>
          <a:lstStyle/>
          <a:p>
            <a:pPr marL="742950" lvl="1" indent="-285750">
              <a:lnSpc>
                <a:spcPct val="90000"/>
              </a:lnSpc>
              <a:spcBef>
                <a:spcPct val="20000"/>
              </a:spcBef>
              <a:buFont typeface="Wingdings" pitchFamily="2" charset="2"/>
              <a:buNone/>
            </a:pPr>
            <a:endParaRPr lang="en-US" sz="2400" b="0">
              <a:latin typeface="Times New Roman" pitchFamily="18" charset="0"/>
            </a:endParaRPr>
          </a:p>
        </p:txBody>
      </p:sp>
      <p:sp>
        <p:nvSpPr>
          <p:cNvPr id="10" name="Rectangle 3"/>
          <p:cNvSpPr>
            <a:spLocks noChangeArrowheads="1"/>
          </p:cNvSpPr>
          <p:nvPr/>
        </p:nvSpPr>
        <p:spPr bwMode="auto">
          <a:xfrm>
            <a:off x="192088" y="1695450"/>
            <a:ext cx="8650287" cy="5006975"/>
          </a:xfrm>
          <a:prstGeom prst="rect">
            <a:avLst/>
          </a:prstGeom>
          <a:noFill/>
          <a:ln>
            <a:noFill/>
          </a:ln>
          <a:effectLst/>
          <a:extLst/>
        </p:spPr>
        <p:txBody>
          <a:bodyPr/>
          <a:lstStyle/>
          <a:p>
            <a:pPr marL="342900" lvl="1" indent="-342900" eaLnBrk="0" hangingPunct="0">
              <a:lnSpc>
                <a:spcPct val="120000"/>
              </a:lnSpc>
              <a:spcBef>
                <a:spcPts val="300"/>
              </a:spcBef>
              <a:spcAft>
                <a:spcPts val="300"/>
              </a:spcAft>
              <a:buSzPct val="85000"/>
              <a:buFont typeface="Arial" pitchFamily="34" charset="0"/>
              <a:buChar char="•"/>
              <a:tabLst>
                <a:tab pos="1658938" algn="l"/>
              </a:tabLst>
              <a:defRPr/>
            </a:pPr>
            <a:r>
              <a:rPr lang="en-US" sz="2400" dirty="0">
                <a:latin typeface="Calibri" pitchFamily="34" charset="0"/>
                <a:cs typeface="Calibri" pitchFamily="34" charset="0"/>
              </a:rPr>
              <a:t>Adherence to all Federal, state and local regulations and requirements and pre-authorization prior to conducting work (e.g., station siting/removal, rates, outreach and marketing)</a:t>
            </a:r>
          </a:p>
          <a:p>
            <a:pPr marL="342900" lvl="1" indent="-342900" eaLnBrk="0" hangingPunct="0">
              <a:lnSpc>
                <a:spcPct val="120000"/>
              </a:lnSpc>
              <a:spcBef>
                <a:spcPts val="300"/>
              </a:spcBef>
              <a:spcAft>
                <a:spcPts val="300"/>
              </a:spcAft>
              <a:buSzPct val="85000"/>
              <a:buFont typeface="Arial" pitchFamily="34" charset="0"/>
              <a:buChar char="•"/>
              <a:tabLst>
                <a:tab pos="1658938" algn="l"/>
              </a:tabLst>
              <a:defRPr/>
            </a:pPr>
            <a:r>
              <a:rPr lang="en-US" sz="2400" dirty="0">
                <a:latin typeface="Calibri" pitchFamily="34" charset="0"/>
                <a:cs typeface="Calibri" pitchFamily="34" charset="0"/>
              </a:rPr>
              <a:t>Provide reports containing data obtained via the technology portion of the system, along with user data obtained through periodic surveys conducted by the Contractor </a:t>
            </a:r>
          </a:p>
          <a:p>
            <a:pPr marL="0" lvl="1" eaLnBrk="0" hangingPunct="0">
              <a:lnSpc>
                <a:spcPct val="120000"/>
              </a:lnSpc>
              <a:spcBef>
                <a:spcPts val="300"/>
              </a:spcBef>
              <a:spcAft>
                <a:spcPts val="300"/>
              </a:spcAft>
              <a:buSzPct val="85000"/>
              <a:tabLst>
                <a:tab pos="1658938" algn="l"/>
              </a:tabLst>
              <a:defRPr/>
            </a:pPr>
            <a:endParaRPr lang="en-US" sz="2400" dirty="0">
              <a:latin typeface="Calibri" pitchFamily="34" charset="0"/>
              <a:cs typeface="Calibri" pitchFamily="34" charset="0"/>
            </a:endParaRPr>
          </a:p>
          <a:p>
            <a:pPr marL="0" lvl="1" algn="ctr" eaLnBrk="0" hangingPunct="0">
              <a:lnSpc>
                <a:spcPct val="120000"/>
              </a:lnSpc>
              <a:spcBef>
                <a:spcPts val="300"/>
              </a:spcBef>
              <a:spcAft>
                <a:spcPts val="300"/>
              </a:spcAft>
              <a:buSzPct val="85000"/>
              <a:tabLst>
                <a:tab pos="1658938" algn="l"/>
              </a:tabLst>
              <a:defRPr/>
            </a:pPr>
            <a:r>
              <a:rPr lang="en-US" sz="2400" i="1" dirty="0">
                <a:latin typeface="Calibri" pitchFamily="34" charset="0"/>
                <a:cs typeface="Calibri" pitchFamily="34" charset="0"/>
              </a:rPr>
              <a:t>A complete listing of  System and Contractor Requirements is included in RFP package #2012-005</a:t>
            </a:r>
          </a:p>
          <a:p>
            <a:pPr marL="342900" lvl="1" indent="-342900">
              <a:spcBef>
                <a:spcPts val="300"/>
              </a:spcBef>
              <a:spcAft>
                <a:spcPts val="600"/>
              </a:spcAft>
              <a:buFont typeface="Arial" pitchFamily="34" charset="0"/>
              <a:buChar char="•"/>
              <a:defRPr/>
            </a:pPr>
            <a:endParaRPr lang="en-US" sz="2400" dirty="0">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pix00f"/>
          <p:cNvPicPr>
            <a:picLocks noChangeAspect="1" noChangeArrowheads="1"/>
          </p:cNvPicPr>
          <p:nvPr/>
        </p:nvPicPr>
        <p:blipFill>
          <a:blip r:embed="rId3"/>
          <a:srcRect/>
          <a:stretch>
            <a:fillRect/>
          </a:stretch>
        </p:blipFill>
        <p:spPr bwMode="auto">
          <a:xfrm>
            <a:off x="0" y="6350"/>
            <a:ext cx="7632700" cy="1447800"/>
          </a:xfrm>
          <a:prstGeom prst="rect">
            <a:avLst/>
          </a:prstGeom>
          <a:noFill/>
          <a:ln w="9525">
            <a:noFill/>
            <a:miter lim="800000"/>
            <a:headEnd/>
            <a:tailEnd/>
          </a:ln>
        </p:spPr>
      </p:pic>
      <p:grpSp>
        <p:nvGrpSpPr>
          <p:cNvPr id="53250" name="Group 3"/>
          <p:cNvGrpSpPr>
            <a:grpSpLocks/>
          </p:cNvGrpSpPr>
          <p:nvPr/>
        </p:nvGrpSpPr>
        <p:grpSpPr bwMode="auto">
          <a:xfrm>
            <a:off x="0" y="0"/>
            <a:ext cx="9144000" cy="1635125"/>
            <a:chOff x="0" y="0"/>
            <a:chExt cx="5760" cy="1030"/>
          </a:xfrm>
        </p:grpSpPr>
        <p:sp>
          <p:nvSpPr>
            <p:cNvPr id="517124" name="Rectangle 4"/>
            <p:cNvSpPr>
              <a:spLocks noChangeArrowheads="1"/>
            </p:cNvSpPr>
            <p:nvPr/>
          </p:nvSpPr>
          <p:spPr bwMode="auto">
            <a:xfrm>
              <a:off x="0" y="0"/>
              <a:ext cx="4818" cy="1030"/>
            </a:xfrm>
            <a:prstGeom prst="rect">
              <a:avLst/>
            </a:prstGeom>
            <a:gradFill rotWithShape="1">
              <a:gsLst>
                <a:gs pos="0">
                  <a:schemeClr val="bg1">
                    <a:alpha val="30000"/>
                  </a:schemeClr>
                </a:gs>
                <a:gs pos="100000">
                  <a:schemeClr val="bg1">
                    <a:gamma/>
                    <a:tint val="0"/>
                    <a:invGamma/>
                  </a:schemeClr>
                </a:gs>
              </a:gsLst>
              <a:lin ang="0" scaled="1"/>
            </a:gradFill>
            <a:ln>
              <a:noFill/>
            </a:ln>
            <a:effectLst/>
            <a:extLst/>
          </p:spPr>
          <p:txBody>
            <a:bodyPr wrap="none" anchor="ctr"/>
            <a:lstStyle/>
            <a:p>
              <a:pPr algn="ctr">
                <a:lnSpc>
                  <a:spcPct val="120000"/>
                </a:lnSpc>
                <a:defRPr/>
              </a:pPr>
              <a:endParaRPr lang="en-US" dirty="0">
                <a:effectLst>
                  <a:outerShdw blurRad="38100" dist="38100" dir="2700000" algn="tl">
                    <a:srgbClr val="000000">
                      <a:alpha val="43137"/>
                    </a:srgbClr>
                  </a:outerShdw>
                </a:effectLst>
              </a:endParaRPr>
            </a:p>
          </p:txBody>
        </p:sp>
        <p:sp>
          <p:nvSpPr>
            <p:cNvPr id="517125" name="Rectangle 5"/>
            <p:cNvSpPr>
              <a:spLocks noChangeArrowheads="1"/>
            </p:cNvSpPr>
            <p:nvPr/>
          </p:nvSpPr>
          <p:spPr bwMode="auto">
            <a:xfrm>
              <a:off x="720" y="868"/>
              <a:ext cx="5040" cy="48"/>
            </a:xfrm>
            <a:prstGeom prst="rect">
              <a:avLst/>
            </a:prstGeom>
            <a:gradFill rotWithShape="1">
              <a:gsLst>
                <a:gs pos="0">
                  <a:schemeClr val="accent2">
                    <a:alpha val="0"/>
                  </a:schemeClr>
                </a:gs>
                <a:gs pos="100000">
                  <a:schemeClr val="accent2">
                    <a:alpha val="89999"/>
                  </a:schemeClr>
                </a:gs>
              </a:gsLst>
              <a:lin ang="0" scaled="1"/>
            </a:gradFill>
            <a:ln>
              <a:noFill/>
            </a:ln>
            <a:effectLst/>
            <a:extLst/>
          </p:spPr>
          <p:txBody>
            <a:bodyPr wrap="none" anchor="ctr"/>
            <a:lstStyle/>
            <a:p>
              <a:pPr algn="ctr">
                <a:lnSpc>
                  <a:spcPct val="120000"/>
                </a:lnSpc>
                <a:defRPr/>
              </a:pPr>
              <a:endParaRPr lang="en-US" dirty="0">
                <a:effectLst>
                  <a:outerShdw blurRad="38100" dist="38100" dir="2700000" algn="tl">
                    <a:srgbClr val="000000">
                      <a:alpha val="43137"/>
                    </a:srgbClr>
                  </a:outerShdw>
                </a:effectLst>
              </a:endParaRPr>
            </a:p>
          </p:txBody>
        </p:sp>
      </p:grpSp>
      <p:sp>
        <p:nvSpPr>
          <p:cNvPr id="53251" name="Rectangle 7"/>
          <p:cNvSpPr>
            <a:spLocks noGrp="1" noChangeArrowheads="1"/>
          </p:cNvSpPr>
          <p:nvPr>
            <p:ph type="body" idx="1"/>
          </p:nvPr>
        </p:nvSpPr>
        <p:spPr>
          <a:xfrm>
            <a:off x="388938" y="1635125"/>
            <a:ext cx="8639175" cy="5222875"/>
          </a:xfrm>
        </p:spPr>
        <p:txBody>
          <a:bodyPr/>
          <a:lstStyle/>
          <a:p>
            <a:pPr eaLnBrk="1" hangingPunct="1">
              <a:spcAft>
                <a:spcPts val="1200"/>
              </a:spcAft>
            </a:pPr>
            <a:r>
              <a:rPr lang="en-US" sz="2400" b="1" smtClean="0">
                <a:latin typeface="Calibri" pitchFamily="34" charset="0"/>
              </a:rPr>
              <a:t>SECTION I – SUMMARY </a:t>
            </a:r>
          </a:p>
          <a:p>
            <a:pPr eaLnBrk="1" hangingPunct="1">
              <a:spcAft>
                <a:spcPts val="1200"/>
              </a:spcAft>
            </a:pPr>
            <a:r>
              <a:rPr lang="en-US" sz="2400" b="1" smtClean="0">
                <a:latin typeface="Calibri" pitchFamily="34" charset="0"/>
              </a:rPr>
              <a:t>SECTION II – BACKGROUND</a:t>
            </a:r>
          </a:p>
          <a:p>
            <a:pPr eaLnBrk="1" hangingPunct="1">
              <a:spcAft>
                <a:spcPts val="1200"/>
              </a:spcAft>
            </a:pPr>
            <a:r>
              <a:rPr lang="en-US" sz="2400" b="1" smtClean="0">
                <a:latin typeface="Calibri" pitchFamily="34" charset="0"/>
              </a:rPr>
              <a:t>SECTION III – INSTRUCTIONS TO BIDDERS </a:t>
            </a:r>
          </a:p>
          <a:p>
            <a:pPr eaLnBrk="1" hangingPunct="1">
              <a:spcAft>
                <a:spcPts val="1200"/>
              </a:spcAft>
            </a:pPr>
            <a:r>
              <a:rPr lang="en-US" sz="2400" b="1" smtClean="0">
                <a:latin typeface="Calibri" pitchFamily="34" charset="0"/>
              </a:rPr>
              <a:t>SECTION IV – SCOPE OF WORK </a:t>
            </a:r>
          </a:p>
          <a:p>
            <a:pPr eaLnBrk="1" hangingPunct="1">
              <a:spcAft>
                <a:spcPts val="1200"/>
              </a:spcAft>
            </a:pPr>
            <a:r>
              <a:rPr lang="en-US" sz="2400" b="1" smtClean="0">
                <a:latin typeface="Calibri" pitchFamily="34" charset="0"/>
              </a:rPr>
              <a:t>SECTION V – PROPOSAL FORMAT, CONTENT, AND SUBMITTAL </a:t>
            </a:r>
          </a:p>
          <a:p>
            <a:pPr eaLnBrk="1" hangingPunct="1">
              <a:spcAft>
                <a:spcPts val="1200"/>
              </a:spcAft>
            </a:pPr>
            <a:r>
              <a:rPr lang="en-US" sz="2400" b="1" smtClean="0">
                <a:latin typeface="Calibri" pitchFamily="34" charset="0"/>
              </a:rPr>
              <a:t>SECTION VI – PROPOSAL EVALUATION </a:t>
            </a:r>
          </a:p>
        </p:txBody>
      </p:sp>
      <p:sp>
        <p:nvSpPr>
          <p:cNvPr id="3" name="Title 2"/>
          <p:cNvSpPr>
            <a:spLocks noGrp="1"/>
          </p:cNvSpPr>
          <p:nvPr>
            <p:ph type="title"/>
          </p:nvPr>
        </p:nvSpPr>
        <p:spPr>
          <a:xfrm>
            <a:off x="404813" y="0"/>
            <a:ext cx="7612062" cy="1417638"/>
          </a:xfrm>
        </p:spPr>
        <p:txBody>
          <a:bodyPr/>
          <a:lstStyle/>
          <a:p>
            <a:pPr eaLnBrk="1" hangingPunct="1">
              <a:defRPr/>
            </a:pPr>
            <a:r>
              <a:rPr smtClean="0">
                <a:latin typeface="Calibri" pitchFamily="34" charset="0"/>
                <a:cs typeface="Calibri" pitchFamily="34" charset="0"/>
              </a:rPr>
              <a:t>RFP Contents</a:t>
            </a:r>
            <a:endParaRPr>
              <a:latin typeface="Calibri" pitchFamily="34" charset="0"/>
              <a:cs typeface="Calibri" pitchFamily="34" charset="0"/>
            </a:endParaRPr>
          </a:p>
        </p:txBody>
      </p:sp>
      <p:sp>
        <p:nvSpPr>
          <p:cNvPr id="4" name="Rectangle 3"/>
          <p:cNvSpPr/>
          <p:nvPr/>
        </p:nvSpPr>
        <p:spPr>
          <a:xfrm>
            <a:off x="-9525" y="1612900"/>
            <a:ext cx="9037638" cy="647700"/>
          </a:xfrm>
          <a:prstGeom prst="rect">
            <a:avLst/>
          </a:prstGeom>
        </p:spPr>
        <p:txBody>
          <a:bodyPr>
            <a:spAutoFit/>
          </a:bodyPr>
          <a:lstStyle/>
          <a:p>
            <a:pPr marL="341312">
              <a:spcBef>
                <a:spcPts val="1200"/>
              </a:spcBef>
              <a:spcAft>
                <a:spcPts val="600"/>
              </a:spcAft>
              <a:defRPr/>
            </a:pPr>
            <a:r>
              <a:rPr lang="en-US" sz="3600" dirty="0">
                <a:effectLst>
                  <a:outerShdw blurRad="38100" dist="38100" dir="2700000" algn="tl">
                    <a:srgbClr val="000000">
                      <a:alpha val="43137"/>
                    </a:srgbClr>
                  </a:outerShdw>
                </a:effectLst>
                <a:latin typeface="Arial" pitchFamily="34" charset="0"/>
                <a:ea typeface="Tahoma" pitchFamily="34" charset="0"/>
                <a:cs typeface="Arial" pitchFamily="34" charset="0"/>
              </a:rPr>
              <a:t>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pix00f"/>
          <p:cNvPicPr>
            <a:picLocks noChangeAspect="1" noChangeArrowheads="1"/>
          </p:cNvPicPr>
          <p:nvPr/>
        </p:nvPicPr>
        <p:blipFill>
          <a:blip r:embed="rId3"/>
          <a:srcRect/>
          <a:stretch>
            <a:fillRect/>
          </a:stretch>
        </p:blipFill>
        <p:spPr bwMode="auto">
          <a:xfrm>
            <a:off x="0" y="6350"/>
            <a:ext cx="7632700" cy="1447800"/>
          </a:xfrm>
          <a:prstGeom prst="rect">
            <a:avLst/>
          </a:prstGeom>
          <a:noFill/>
          <a:ln w="9525">
            <a:noFill/>
            <a:miter lim="800000"/>
            <a:headEnd/>
            <a:tailEnd/>
          </a:ln>
        </p:spPr>
      </p:pic>
      <p:grpSp>
        <p:nvGrpSpPr>
          <p:cNvPr id="55298" name="Group 3"/>
          <p:cNvGrpSpPr>
            <a:grpSpLocks/>
          </p:cNvGrpSpPr>
          <p:nvPr/>
        </p:nvGrpSpPr>
        <p:grpSpPr bwMode="auto">
          <a:xfrm>
            <a:off x="0" y="0"/>
            <a:ext cx="9144000" cy="1635125"/>
            <a:chOff x="0" y="0"/>
            <a:chExt cx="5760" cy="1030"/>
          </a:xfrm>
        </p:grpSpPr>
        <p:sp>
          <p:nvSpPr>
            <p:cNvPr id="517124" name="Rectangle 4"/>
            <p:cNvSpPr>
              <a:spLocks noChangeArrowheads="1"/>
            </p:cNvSpPr>
            <p:nvPr/>
          </p:nvSpPr>
          <p:spPr bwMode="auto">
            <a:xfrm>
              <a:off x="0" y="0"/>
              <a:ext cx="4818" cy="1030"/>
            </a:xfrm>
            <a:prstGeom prst="rect">
              <a:avLst/>
            </a:prstGeom>
            <a:gradFill rotWithShape="1">
              <a:gsLst>
                <a:gs pos="0">
                  <a:schemeClr val="bg1">
                    <a:alpha val="30000"/>
                  </a:schemeClr>
                </a:gs>
                <a:gs pos="100000">
                  <a:schemeClr val="bg1">
                    <a:gamma/>
                    <a:tint val="0"/>
                    <a:invGamma/>
                  </a:schemeClr>
                </a:gs>
              </a:gsLst>
              <a:lin ang="0" scaled="1"/>
            </a:gradFill>
            <a:ln>
              <a:noFill/>
            </a:ln>
            <a:effectLst/>
            <a:extLst/>
          </p:spPr>
          <p:txBody>
            <a:bodyPr wrap="none" anchor="ctr"/>
            <a:lstStyle/>
            <a:p>
              <a:pPr algn="ctr">
                <a:lnSpc>
                  <a:spcPct val="120000"/>
                </a:lnSpc>
                <a:defRPr/>
              </a:pPr>
              <a:endParaRPr lang="en-US" dirty="0">
                <a:effectLst>
                  <a:outerShdw blurRad="38100" dist="38100" dir="2700000" algn="tl">
                    <a:srgbClr val="000000">
                      <a:alpha val="43137"/>
                    </a:srgbClr>
                  </a:outerShdw>
                </a:effectLst>
              </a:endParaRPr>
            </a:p>
          </p:txBody>
        </p:sp>
        <p:sp>
          <p:nvSpPr>
            <p:cNvPr id="517125" name="Rectangle 5"/>
            <p:cNvSpPr>
              <a:spLocks noChangeArrowheads="1"/>
            </p:cNvSpPr>
            <p:nvPr/>
          </p:nvSpPr>
          <p:spPr bwMode="auto">
            <a:xfrm>
              <a:off x="720" y="868"/>
              <a:ext cx="5040" cy="48"/>
            </a:xfrm>
            <a:prstGeom prst="rect">
              <a:avLst/>
            </a:prstGeom>
            <a:gradFill rotWithShape="1">
              <a:gsLst>
                <a:gs pos="0">
                  <a:schemeClr val="accent2">
                    <a:alpha val="0"/>
                  </a:schemeClr>
                </a:gs>
                <a:gs pos="100000">
                  <a:schemeClr val="accent2">
                    <a:alpha val="89999"/>
                  </a:schemeClr>
                </a:gs>
              </a:gsLst>
              <a:lin ang="0" scaled="1"/>
            </a:gradFill>
            <a:ln>
              <a:noFill/>
            </a:ln>
            <a:effectLst/>
            <a:extLst/>
          </p:spPr>
          <p:txBody>
            <a:bodyPr wrap="none" anchor="ctr"/>
            <a:lstStyle/>
            <a:p>
              <a:pPr algn="ctr">
                <a:lnSpc>
                  <a:spcPct val="120000"/>
                </a:lnSpc>
                <a:defRPr/>
              </a:pPr>
              <a:endParaRPr lang="en-US" dirty="0">
                <a:effectLst>
                  <a:outerShdw blurRad="38100" dist="38100" dir="2700000" algn="tl">
                    <a:srgbClr val="000000">
                      <a:alpha val="43137"/>
                    </a:srgbClr>
                  </a:outerShdw>
                </a:effectLst>
              </a:endParaRPr>
            </a:p>
          </p:txBody>
        </p:sp>
      </p:grpSp>
      <p:sp>
        <p:nvSpPr>
          <p:cNvPr id="517127" name="Rectangle 7"/>
          <p:cNvSpPr>
            <a:spLocks noGrp="1" noChangeArrowheads="1"/>
          </p:cNvSpPr>
          <p:nvPr>
            <p:ph type="body" idx="1"/>
          </p:nvPr>
        </p:nvSpPr>
        <p:spPr>
          <a:xfrm>
            <a:off x="388938" y="1635125"/>
            <a:ext cx="8639175" cy="5222875"/>
          </a:xfrm>
          <a:extLst/>
        </p:spPr>
        <p:txBody>
          <a:bodyPr/>
          <a:lstStyle/>
          <a:p>
            <a:pPr eaLnBrk="1" hangingPunct="1">
              <a:spcAft>
                <a:spcPts val="1200"/>
              </a:spcAft>
              <a:defRPr/>
            </a:pPr>
            <a:r>
              <a:rPr lang="en-US" sz="2400" b="1" dirty="0" smtClean="0">
                <a:latin typeface="Calibri" pitchFamily="34" charset="0"/>
                <a:cs typeface="Calibri" pitchFamily="34" charset="0"/>
              </a:rPr>
              <a:t>EXHIBIT </a:t>
            </a:r>
            <a:r>
              <a:rPr lang="en-US" sz="2400" b="1" dirty="0">
                <a:latin typeface="Calibri" pitchFamily="34" charset="0"/>
                <a:cs typeface="Calibri" pitchFamily="34" charset="0"/>
              </a:rPr>
              <a:t>I – </a:t>
            </a:r>
            <a:r>
              <a:rPr lang="en-US" sz="2400" b="1" dirty="0" smtClean="0">
                <a:latin typeface="Calibri" pitchFamily="34" charset="0"/>
                <a:cs typeface="Calibri" pitchFamily="34" charset="0"/>
              </a:rPr>
              <a:t>NOTICE TO PROPOSERS DBE </a:t>
            </a:r>
            <a:r>
              <a:rPr lang="en-US" sz="2400" b="1" cap="all" dirty="0" smtClean="0">
                <a:latin typeface="Calibri" pitchFamily="34" charset="0"/>
                <a:cs typeface="Calibri" pitchFamily="34" charset="0"/>
              </a:rPr>
              <a:t>Information</a:t>
            </a:r>
            <a:r>
              <a:rPr lang="en-US" sz="2400" b="1" dirty="0" smtClean="0">
                <a:latin typeface="Calibri" pitchFamily="34" charset="0"/>
                <a:cs typeface="Calibri" pitchFamily="34" charset="0"/>
              </a:rPr>
              <a:t>	</a:t>
            </a:r>
          </a:p>
          <a:p>
            <a:pPr eaLnBrk="1" hangingPunct="1">
              <a:spcAft>
                <a:spcPts val="1200"/>
              </a:spcAft>
              <a:defRPr/>
            </a:pPr>
            <a:r>
              <a:rPr lang="en-US" sz="2400" b="1" dirty="0" smtClean="0">
                <a:latin typeface="Calibri" pitchFamily="34" charset="0"/>
                <a:cs typeface="Calibri" pitchFamily="34" charset="0"/>
              </a:rPr>
              <a:t>EXHIBIT II – APPLICABLE PROVISIONS	 </a:t>
            </a:r>
          </a:p>
          <a:p>
            <a:pPr eaLnBrk="1" hangingPunct="1">
              <a:spcAft>
                <a:spcPts val="1200"/>
              </a:spcAft>
              <a:defRPr/>
            </a:pPr>
            <a:r>
              <a:rPr lang="en-US" sz="2400" b="1" dirty="0" smtClean="0">
                <a:latin typeface="Calibri" pitchFamily="34" charset="0"/>
                <a:cs typeface="Calibri" pitchFamily="34" charset="0"/>
              </a:rPr>
              <a:t>APPENDIX A – </a:t>
            </a:r>
            <a:r>
              <a:rPr lang="en-US" sz="2400" b="1" cap="all" dirty="0" smtClean="0">
                <a:latin typeface="Calibri" pitchFamily="34" charset="0"/>
                <a:cs typeface="Calibri" pitchFamily="34" charset="0"/>
              </a:rPr>
              <a:t>Bike Share System Equipment Tech Specs</a:t>
            </a:r>
            <a:r>
              <a:rPr lang="en-US" sz="2400" b="1" dirty="0" smtClean="0">
                <a:latin typeface="Calibri" pitchFamily="34" charset="0"/>
                <a:cs typeface="Calibri" pitchFamily="34" charset="0"/>
              </a:rPr>
              <a:t>	</a:t>
            </a:r>
          </a:p>
          <a:p>
            <a:pPr eaLnBrk="1" hangingPunct="1">
              <a:spcAft>
                <a:spcPts val="1200"/>
              </a:spcAft>
              <a:defRPr/>
            </a:pPr>
            <a:r>
              <a:rPr lang="en-US" sz="2400" b="1" dirty="0" smtClean="0">
                <a:latin typeface="Calibri" pitchFamily="34" charset="0"/>
                <a:cs typeface="Calibri" pitchFamily="34" charset="0"/>
              </a:rPr>
              <a:t>APPENDIX B – BIKE SHARE OPERATIONS	</a:t>
            </a:r>
          </a:p>
          <a:p>
            <a:pPr eaLnBrk="1" hangingPunct="1">
              <a:spcAft>
                <a:spcPts val="1200"/>
              </a:spcAft>
              <a:defRPr/>
            </a:pPr>
            <a:r>
              <a:rPr lang="en-US" sz="2400" b="1" dirty="0" smtClean="0">
                <a:latin typeface="Calibri" pitchFamily="34" charset="0"/>
                <a:cs typeface="Calibri" pitchFamily="34" charset="0"/>
              </a:rPr>
              <a:t>APPENDIX </a:t>
            </a:r>
            <a:r>
              <a:rPr lang="en-US" sz="2400" b="1" dirty="0">
                <a:latin typeface="Calibri" pitchFamily="34" charset="0"/>
                <a:cs typeface="Calibri" pitchFamily="34" charset="0"/>
              </a:rPr>
              <a:t>C – PROPOSERS DBE INFORMATION	</a:t>
            </a:r>
          </a:p>
          <a:p>
            <a:pPr eaLnBrk="1" hangingPunct="1">
              <a:spcAft>
                <a:spcPts val="1200"/>
              </a:spcAft>
              <a:defRPr/>
            </a:pPr>
            <a:r>
              <a:rPr lang="en-US" sz="2400" b="1" dirty="0">
                <a:latin typeface="Calibri" pitchFamily="34" charset="0"/>
                <a:cs typeface="Calibri" pitchFamily="34" charset="0"/>
              </a:rPr>
              <a:t>APPENDIX D – DISCLOSURE LOBBYING ACTVITIES</a:t>
            </a:r>
          </a:p>
        </p:txBody>
      </p:sp>
      <p:sp>
        <p:nvSpPr>
          <p:cNvPr id="3" name="Title 2"/>
          <p:cNvSpPr>
            <a:spLocks noGrp="1"/>
          </p:cNvSpPr>
          <p:nvPr>
            <p:ph type="title"/>
          </p:nvPr>
        </p:nvSpPr>
        <p:spPr>
          <a:xfrm>
            <a:off x="404813" y="0"/>
            <a:ext cx="7612062" cy="1417638"/>
          </a:xfrm>
        </p:spPr>
        <p:txBody>
          <a:bodyPr/>
          <a:lstStyle/>
          <a:p>
            <a:pPr eaLnBrk="1" hangingPunct="1">
              <a:defRPr/>
            </a:pPr>
            <a:r>
              <a:rPr smtClean="0">
                <a:latin typeface="Calibri" pitchFamily="34" charset="0"/>
                <a:cs typeface="Calibri" pitchFamily="34" charset="0"/>
              </a:rPr>
              <a:t>RFP Contents, cont’d</a:t>
            </a:r>
            <a:endParaRPr>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3" descr="L_twinpeak"/>
          <p:cNvPicPr>
            <a:picLocks noChangeAspect="1" noChangeArrowheads="1"/>
          </p:cNvPicPr>
          <p:nvPr/>
        </p:nvPicPr>
        <p:blipFill>
          <a:blip r:embed="rId3"/>
          <a:srcRect/>
          <a:stretch>
            <a:fillRect/>
          </a:stretch>
        </p:blipFill>
        <p:spPr bwMode="auto">
          <a:xfrm>
            <a:off x="0" y="0"/>
            <a:ext cx="6057900" cy="1454150"/>
          </a:xfrm>
          <a:prstGeom prst="rect">
            <a:avLst/>
          </a:prstGeom>
          <a:noFill/>
          <a:ln w="9525">
            <a:noFill/>
            <a:miter lim="800000"/>
            <a:headEnd/>
            <a:tailEnd/>
          </a:ln>
        </p:spPr>
      </p:pic>
      <p:sp>
        <p:nvSpPr>
          <p:cNvPr id="521220" name="Rectangle 4"/>
          <p:cNvSpPr>
            <a:spLocks noChangeArrowheads="1"/>
          </p:cNvSpPr>
          <p:nvPr/>
        </p:nvSpPr>
        <p:spPr bwMode="auto">
          <a:xfrm>
            <a:off x="0" y="0"/>
            <a:ext cx="6115050" cy="1454150"/>
          </a:xfrm>
          <a:prstGeom prst="rect">
            <a:avLst/>
          </a:prstGeom>
          <a:gradFill rotWithShape="1">
            <a:gsLst>
              <a:gs pos="0">
                <a:schemeClr val="bg1">
                  <a:alpha val="30000"/>
                </a:schemeClr>
              </a:gs>
              <a:gs pos="100000">
                <a:schemeClr val="bg1">
                  <a:gamma/>
                  <a:tint val="0"/>
                  <a:invGamma/>
                </a:schemeClr>
              </a:gs>
            </a:gsLst>
            <a:lin ang="0" scaled="1"/>
          </a:gradFill>
          <a:ln>
            <a:noFill/>
          </a:ln>
          <a:effectLst/>
          <a:extLst/>
        </p:spPr>
        <p:txBody>
          <a:bodyPr wrap="none" anchor="ctr"/>
          <a:lstStyle/>
          <a:p>
            <a:pPr algn="ctr">
              <a:lnSpc>
                <a:spcPct val="120000"/>
              </a:lnSpc>
              <a:defRPr/>
            </a:pPr>
            <a:endParaRPr lang="en-US" dirty="0">
              <a:effectLst>
                <a:outerShdw blurRad="38100" dist="38100" dir="2700000" algn="tl">
                  <a:srgbClr val="000000">
                    <a:alpha val="43137"/>
                  </a:srgbClr>
                </a:outerShdw>
              </a:effectLst>
            </a:endParaRPr>
          </a:p>
        </p:txBody>
      </p:sp>
      <p:sp>
        <p:nvSpPr>
          <p:cNvPr id="521221" name="Rectangle 5"/>
          <p:cNvSpPr>
            <a:spLocks noChangeArrowheads="1"/>
          </p:cNvSpPr>
          <p:nvPr/>
        </p:nvSpPr>
        <p:spPr bwMode="auto">
          <a:xfrm>
            <a:off x="1143000" y="1381125"/>
            <a:ext cx="8001000" cy="76200"/>
          </a:xfrm>
          <a:prstGeom prst="rect">
            <a:avLst/>
          </a:prstGeom>
          <a:gradFill rotWithShape="1">
            <a:gsLst>
              <a:gs pos="0">
                <a:schemeClr val="accent2">
                  <a:alpha val="0"/>
                </a:schemeClr>
              </a:gs>
              <a:gs pos="100000">
                <a:schemeClr val="accent2">
                  <a:alpha val="89999"/>
                </a:schemeClr>
              </a:gs>
            </a:gsLst>
            <a:lin ang="0" scaled="1"/>
          </a:gradFill>
          <a:ln>
            <a:noFill/>
          </a:ln>
          <a:effectLst/>
          <a:extLst/>
        </p:spPr>
        <p:txBody>
          <a:bodyPr wrap="none" anchor="ctr"/>
          <a:lstStyle/>
          <a:p>
            <a:pPr algn="ctr">
              <a:lnSpc>
                <a:spcPct val="120000"/>
              </a:lnSpc>
              <a:defRPr/>
            </a:pPr>
            <a:endParaRPr lang="en-US" dirty="0">
              <a:effectLst>
                <a:outerShdw blurRad="38100" dist="38100" dir="2700000" algn="tl">
                  <a:srgbClr val="000000">
                    <a:alpha val="43137"/>
                  </a:srgbClr>
                </a:outerShdw>
              </a:effectLst>
            </a:endParaRPr>
          </a:p>
        </p:txBody>
      </p:sp>
      <p:sp>
        <p:nvSpPr>
          <p:cNvPr id="521222" name="Rectangle 6"/>
          <p:cNvSpPr>
            <a:spLocks noGrp="1" noChangeArrowheads="1"/>
          </p:cNvSpPr>
          <p:nvPr>
            <p:ph type="title"/>
          </p:nvPr>
        </p:nvSpPr>
        <p:spPr>
          <a:xfrm>
            <a:off x="404813" y="0"/>
            <a:ext cx="7612062" cy="1417638"/>
          </a:xfrm>
        </p:spPr>
        <p:txBody>
          <a:bodyPr/>
          <a:lstStyle/>
          <a:p>
            <a:pPr eaLnBrk="1" hangingPunct="1">
              <a:defRPr/>
            </a:pPr>
            <a:r>
              <a:rPr>
                <a:latin typeface="Calibri" pitchFamily="34" charset="0"/>
                <a:cs typeface="Calibri" pitchFamily="34" charset="0"/>
              </a:rPr>
              <a:t>RFP - Scope of Work</a:t>
            </a:r>
          </a:p>
        </p:txBody>
      </p:sp>
      <p:sp>
        <p:nvSpPr>
          <p:cNvPr id="57349" name="Rectangle 7"/>
          <p:cNvSpPr>
            <a:spLocks noChangeArrowheads="1"/>
          </p:cNvSpPr>
          <p:nvPr/>
        </p:nvSpPr>
        <p:spPr bwMode="auto">
          <a:xfrm>
            <a:off x="192088" y="1360488"/>
            <a:ext cx="8523287" cy="5060950"/>
          </a:xfrm>
          <a:prstGeom prst="rect">
            <a:avLst/>
          </a:prstGeom>
          <a:noFill/>
          <a:ln w="9525">
            <a:noFill/>
            <a:miter lim="800000"/>
            <a:headEnd/>
            <a:tailEnd/>
          </a:ln>
        </p:spPr>
        <p:txBody>
          <a:bodyPr/>
          <a:lstStyle/>
          <a:p>
            <a:pPr>
              <a:spcBef>
                <a:spcPct val="20000"/>
              </a:spcBef>
            </a:pPr>
            <a:endParaRPr lang="en-US" sz="2000" b="0">
              <a:latin typeface="Times New Roman" pitchFamily="18" charset="0"/>
            </a:endParaRPr>
          </a:p>
          <a:p>
            <a:pPr>
              <a:spcBef>
                <a:spcPct val="20000"/>
              </a:spcBef>
              <a:buFontTx/>
              <a:buChar char="•"/>
            </a:pPr>
            <a:endParaRPr lang="en-US" sz="1800" b="0">
              <a:latin typeface="Times New Roman" pitchFamily="18" charset="0"/>
            </a:endParaRPr>
          </a:p>
        </p:txBody>
      </p:sp>
      <p:sp>
        <p:nvSpPr>
          <p:cNvPr id="57350" name="Rectangle 10"/>
          <p:cNvSpPr>
            <a:spLocks noChangeArrowheads="1"/>
          </p:cNvSpPr>
          <p:nvPr/>
        </p:nvSpPr>
        <p:spPr bwMode="auto">
          <a:xfrm>
            <a:off x="0" y="1695450"/>
            <a:ext cx="8410575" cy="4448175"/>
          </a:xfrm>
          <a:prstGeom prst="rect">
            <a:avLst/>
          </a:prstGeom>
          <a:noFill/>
          <a:ln w="9525">
            <a:noFill/>
            <a:miter lim="800000"/>
            <a:headEnd/>
            <a:tailEnd/>
          </a:ln>
        </p:spPr>
        <p:txBody>
          <a:bodyPr/>
          <a:lstStyle/>
          <a:p>
            <a:pPr marL="742950" lvl="1" indent="-285750">
              <a:lnSpc>
                <a:spcPct val="90000"/>
              </a:lnSpc>
              <a:spcBef>
                <a:spcPct val="20000"/>
              </a:spcBef>
              <a:buFont typeface="Wingdings" pitchFamily="2" charset="2"/>
              <a:buNone/>
            </a:pPr>
            <a:endParaRPr lang="en-US" sz="2400" b="0">
              <a:latin typeface="Times New Roman" pitchFamily="18" charset="0"/>
            </a:endParaRPr>
          </a:p>
        </p:txBody>
      </p:sp>
      <p:sp>
        <p:nvSpPr>
          <p:cNvPr id="57351" name="Rectangle 3"/>
          <p:cNvSpPr>
            <a:spLocks noChangeArrowheads="1"/>
          </p:cNvSpPr>
          <p:nvPr/>
        </p:nvSpPr>
        <p:spPr bwMode="auto">
          <a:xfrm>
            <a:off x="192088" y="1695450"/>
            <a:ext cx="8650287" cy="5006975"/>
          </a:xfrm>
          <a:prstGeom prst="rect">
            <a:avLst/>
          </a:prstGeom>
          <a:noFill/>
          <a:ln w="9525">
            <a:noFill/>
            <a:miter lim="800000"/>
            <a:headEnd/>
            <a:tailEnd/>
          </a:ln>
        </p:spPr>
        <p:txBody>
          <a:bodyPr/>
          <a:lstStyle/>
          <a:p>
            <a:pPr marL="342900" lvl="1" indent="-342900" eaLnBrk="0" hangingPunct="0">
              <a:lnSpc>
                <a:spcPct val="120000"/>
              </a:lnSpc>
              <a:spcBef>
                <a:spcPts val="300"/>
              </a:spcBef>
              <a:spcAft>
                <a:spcPts val="300"/>
              </a:spcAft>
              <a:buSzPct val="85000"/>
              <a:buFont typeface="Arial" charset="0"/>
              <a:buChar char="•"/>
              <a:tabLst>
                <a:tab pos="1658938" algn="l"/>
              </a:tabLst>
            </a:pPr>
            <a:r>
              <a:rPr lang="en-US" sz="2400" dirty="0">
                <a:latin typeface="Calibri" pitchFamily="34" charset="0"/>
              </a:rPr>
              <a:t>Seeking </a:t>
            </a:r>
            <a:r>
              <a:rPr lang="en-US" sz="2400" u="sng" dirty="0">
                <a:latin typeface="Calibri" pitchFamily="34" charset="0"/>
              </a:rPr>
              <a:t>one </a:t>
            </a:r>
            <a:r>
              <a:rPr lang="en-US" sz="2400" dirty="0">
                <a:latin typeface="Calibri" pitchFamily="34" charset="0"/>
              </a:rPr>
              <a:t>contractor to design, build, operate, maintain, manage and publicize a network of publicly available bicycles (partnerships allowed but are not required or preferred)</a:t>
            </a:r>
          </a:p>
          <a:p>
            <a:pPr marL="342900" lvl="1" indent="-342900" eaLnBrk="0" hangingPunct="0">
              <a:lnSpc>
                <a:spcPct val="120000"/>
              </a:lnSpc>
              <a:spcBef>
                <a:spcPts val="300"/>
              </a:spcBef>
              <a:spcAft>
                <a:spcPts val="300"/>
              </a:spcAft>
              <a:buSzPct val="85000"/>
              <a:buFont typeface="Arial" charset="0"/>
              <a:buChar char="•"/>
              <a:tabLst>
                <a:tab pos="1658938" algn="l"/>
              </a:tabLst>
            </a:pPr>
            <a:r>
              <a:rPr lang="en-US" sz="2400" dirty="0">
                <a:solidFill>
                  <a:srgbClr val="262673"/>
                </a:solidFill>
                <a:latin typeface="Calibri" pitchFamily="34" charset="0"/>
                <a:ea typeface="Tahoma" pitchFamily="34" charset="0"/>
                <a:cs typeface="Calibri" pitchFamily="34" charset="0"/>
              </a:rPr>
              <a:t>Each proposal must address both components</a:t>
            </a:r>
            <a:r>
              <a:rPr lang="en-US" sz="2400" dirty="0">
                <a:latin typeface="Calibri" pitchFamily="34" charset="0"/>
              </a:rPr>
              <a:t>: </a:t>
            </a:r>
          </a:p>
          <a:p>
            <a:pPr marL="800100" lvl="2" indent="-342900" eaLnBrk="0" hangingPunct="0">
              <a:lnSpc>
                <a:spcPct val="120000"/>
              </a:lnSpc>
              <a:spcBef>
                <a:spcPts val="300"/>
              </a:spcBef>
              <a:buSzPct val="85000"/>
              <a:buFont typeface="Courier New" pitchFamily="49" charset="0"/>
              <a:buChar char="o"/>
              <a:tabLst>
                <a:tab pos="1658938" algn="l"/>
              </a:tabLst>
            </a:pPr>
            <a:r>
              <a:rPr lang="en-US" sz="2200" dirty="0">
                <a:latin typeface="Calibri" pitchFamily="34" charset="0"/>
              </a:rPr>
              <a:t>Equipment - </a:t>
            </a:r>
            <a:r>
              <a:rPr lang="en-US" sz="2200" b="0" dirty="0">
                <a:latin typeface="Calibri" pitchFamily="34" charset="0"/>
              </a:rPr>
              <a:t>bike sharing system rolling stock, hardware and software</a:t>
            </a:r>
          </a:p>
          <a:p>
            <a:pPr marL="800100" lvl="2" indent="-342900" eaLnBrk="0" hangingPunct="0">
              <a:lnSpc>
                <a:spcPct val="120000"/>
              </a:lnSpc>
              <a:spcBef>
                <a:spcPts val="300"/>
              </a:spcBef>
              <a:buSzPct val="85000"/>
              <a:buFont typeface="Courier New" pitchFamily="49" charset="0"/>
              <a:buChar char="o"/>
              <a:tabLst>
                <a:tab pos="1658938" algn="l"/>
              </a:tabLst>
            </a:pPr>
            <a:r>
              <a:rPr lang="en-US" sz="2200" dirty="0">
                <a:latin typeface="Calibri" pitchFamily="34" charset="0"/>
              </a:rPr>
              <a:t>Service - </a:t>
            </a:r>
            <a:r>
              <a:rPr lang="en-US" sz="2200" b="0" dirty="0">
                <a:latin typeface="Calibri" pitchFamily="34" charset="0"/>
              </a:rPr>
              <a:t>the day-to-day operation of the program including program administration and operation; maintenance; legal and risk management; marketing and outreach components, financial accounting, revenue collection, and reporting</a:t>
            </a:r>
            <a:endParaRPr lang="en-US" sz="2400" dirty="0">
              <a:latin typeface="Calibri"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3" descr="L_twinpeak"/>
          <p:cNvPicPr>
            <a:picLocks noChangeAspect="1" noChangeArrowheads="1"/>
          </p:cNvPicPr>
          <p:nvPr/>
        </p:nvPicPr>
        <p:blipFill>
          <a:blip r:embed="rId3"/>
          <a:srcRect/>
          <a:stretch>
            <a:fillRect/>
          </a:stretch>
        </p:blipFill>
        <p:spPr bwMode="auto">
          <a:xfrm>
            <a:off x="0" y="0"/>
            <a:ext cx="6057900" cy="1454150"/>
          </a:xfrm>
          <a:prstGeom prst="rect">
            <a:avLst/>
          </a:prstGeom>
          <a:noFill/>
          <a:ln w="9525">
            <a:noFill/>
            <a:miter lim="800000"/>
            <a:headEnd/>
            <a:tailEnd/>
          </a:ln>
        </p:spPr>
      </p:pic>
      <p:sp>
        <p:nvSpPr>
          <p:cNvPr id="521220" name="Rectangle 4"/>
          <p:cNvSpPr>
            <a:spLocks noChangeArrowheads="1"/>
          </p:cNvSpPr>
          <p:nvPr/>
        </p:nvSpPr>
        <p:spPr bwMode="auto">
          <a:xfrm>
            <a:off x="0" y="0"/>
            <a:ext cx="6115050" cy="1454150"/>
          </a:xfrm>
          <a:prstGeom prst="rect">
            <a:avLst/>
          </a:prstGeom>
          <a:gradFill rotWithShape="1">
            <a:gsLst>
              <a:gs pos="0">
                <a:schemeClr val="bg1">
                  <a:alpha val="30000"/>
                </a:schemeClr>
              </a:gs>
              <a:gs pos="100000">
                <a:schemeClr val="bg1">
                  <a:gamma/>
                  <a:tint val="0"/>
                  <a:invGamma/>
                </a:schemeClr>
              </a:gs>
            </a:gsLst>
            <a:lin ang="0" scaled="1"/>
          </a:gradFill>
          <a:ln>
            <a:noFill/>
          </a:ln>
          <a:effectLst/>
          <a:extLst/>
        </p:spPr>
        <p:txBody>
          <a:bodyPr wrap="none" anchor="ctr"/>
          <a:lstStyle/>
          <a:p>
            <a:pPr algn="ctr">
              <a:lnSpc>
                <a:spcPct val="120000"/>
              </a:lnSpc>
              <a:defRPr/>
            </a:pPr>
            <a:endParaRPr lang="en-US" dirty="0">
              <a:effectLst>
                <a:outerShdw blurRad="38100" dist="38100" dir="2700000" algn="tl">
                  <a:srgbClr val="000000">
                    <a:alpha val="43137"/>
                  </a:srgbClr>
                </a:outerShdw>
              </a:effectLst>
            </a:endParaRPr>
          </a:p>
        </p:txBody>
      </p:sp>
      <p:sp>
        <p:nvSpPr>
          <p:cNvPr id="521221" name="Rectangle 5"/>
          <p:cNvSpPr>
            <a:spLocks noChangeArrowheads="1"/>
          </p:cNvSpPr>
          <p:nvPr/>
        </p:nvSpPr>
        <p:spPr bwMode="auto">
          <a:xfrm>
            <a:off x="1143000" y="1381125"/>
            <a:ext cx="8001000" cy="76200"/>
          </a:xfrm>
          <a:prstGeom prst="rect">
            <a:avLst/>
          </a:prstGeom>
          <a:gradFill rotWithShape="1">
            <a:gsLst>
              <a:gs pos="0">
                <a:schemeClr val="accent2">
                  <a:alpha val="0"/>
                </a:schemeClr>
              </a:gs>
              <a:gs pos="100000">
                <a:schemeClr val="accent2">
                  <a:alpha val="89999"/>
                </a:schemeClr>
              </a:gs>
            </a:gsLst>
            <a:lin ang="0" scaled="1"/>
          </a:gradFill>
          <a:ln>
            <a:noFill/>
          </a:ln>
          <a:effectLst/>
          <a:extLst/>
        </p:spPr>
        <p:txBody>
          <a:bodyPr wrap="none" anchor="ctr"/>
          <a:lstStyle/>
          <a:p>
            <a:pPr algn="ctr">
              <a:lnSpc>
                <a:spcPct val="120000"/>
              </a:lnSpc>
              <a:defRPr/>
            </a:pPr>
            <a:endParaRPr lang="en-US" dirty="0">
              <a:effectLst>
                <a:outerShdw blurRad="38100" dist="38100" dir="2700000" algn="tl">
                  <a:srgbClr val="000000">
                    <a:alpha val="43137"/>
                  </a:srgbClr>
                </a:outerShdw>
              </a:effectLst>
            </a:endParaRPr>
          </a:p>
        </p:txBody>
      </p:sp>
      <p:sp>
        <p:nvSpPr>
          <p:cNvPr id="521222" name="Rectangle 6"/>
          <p:cNvSpPr>
            <a:spLocks noGrp="1" noChangeArrowheads="1"/>
          </p:cNvSpPr>
          <p:nvPr>
            <p:ph type="title"/>
          </p:nvPr>
        </p:nvSpPr>
        <p:spPr>
          <a:xfrm>
            <a:off x="404813" y="0"/>
            <a:ext cx="7612062" cy="1417638"/>
          </a:xfrm>
        </p:spPr>
        <p:txBody>
          <a:bodyPr/>
          <a:lstStyle/>
          <a:p>
            <a:pPr eaLnBrk="1" hangingPunct="1">
              <a:defRPr/>
            </a:pPr>
            <a:r>
              <a:rPr>
                <a:latin typeface="Calibri" pitchFamily="34" charset="0"/>
                <a:cs typeface="Calibri" pitchFamily="34" charset="0"/>
              </a:rPr>
              <a:t>RFP - Scope of </a:t>
            </a:r>
            <a:r>
              <a:rPr smtClean="0">
                <a:latin typeface="Calibri" pitchFamily="34" charset="0"/>
                <a:cs typeface="Calibri" pitchFamily="34" charset="0"/>
              </a:rPr>
              <a:t>Work, </a:t>
            </a:r>
            <a:br>
              <a:rPr smtClean="0">
                <a:latin typeface="Calibri" pitchFamily="34" charset="0"/>
                <a:cs typeface="Calibri" pitchFamily="34" charset="0"/>
              </a:rPr>
            </a:br>
            <a:r>
              <a:rPr smtClean="0">
                <a:latin typeface="Calibri" pitchFamily="34" charset="0"/>
                <a:cs typeface="Calibri" pitchFamily="34" charset="0"/>
              </a:rPr>
              <a:t>cont’d</a:t>
            </a:r>
            <a:endParaRPr>
              <a:latin typeface="Calibri" pitchFamily="34" charset="0"/>
              <a:cs typeface="Calibri" pitchFamily="34" charset="0"/>
            </a:endParaRPr>
          </a:p>
        </p:txBody>
      </p:sp>
      <p:sp>
        <p:nvSpPr>
          <p:cNvPr id="59397" name="Rectangle 7"/>
          <p:cNvSpPr>
            <a:spLocks noChangeArrowheads="1"/>
          </p:cNvSpPr>
          <p:nvPr/>
        </p:nvSpPr>
        <p:spPr bwMode="auto">
          <a:xfrm>
            <a:off x="192088" y="1360488"/>
            <a:ext cx="8523287" cy="5060950"/>
          </a:xfrm>
          <a:prstGeom prst="rect">
            <a:avLst/>
          </a:prstGeom>
          <a:noFill/>
          <a:ln w="9525">
            <a:noFill/>
            <a:miter lim="800000"/>
            <a:headEnd/>
            <a:tailEnd/>
          </a:ln>
        </p:spPr>
        <p:txBody>
          <a:bodyPr/>
          <a:lstStyle/>
          <a:p>
            <a:pPr>
              <a:spcBef>
                <a:spcPct val="20000"/>
              </a:spcBef>
            </a:pPr>
            <a:endParaRPr lang="en-US" sz="2000" b="0">
              <a:latin typeface="Times New Roman" pitchFamily="18" charset="0"/>
            </a:endParaRPr>
          </a:p>
          <a:p>
            <a:pPr>
              <a:spcBef>
                <a:spcPct val="20000"/>
              </a:spcBef>
              <a:buFontTx/>
              <a:buChar char="•"/>
            </a:pPr>
            <a:endParaRPr lang="en-US" sz="1800" b="0">
              <a:latin typeface="Times New Roman" pitchFamily="18" charset="0"/>
            </a:endParaRPr>
          </a:p>
        </p:txBody>
      </p:sp>
      <p:sp>
        <p:nvSpPr>
          <p:cNvPr id="59398" name="Rectangle 10"/>
          <p:cNvSpPr>
            <a:spLocks noChangeArrowheads="1"/>
          </p:cNvSpPr>
          <p:nvPr/>
        </p:nvSpPr>
        <p:spPr bwMode="auto">
          <a:xfrm>
            <a:off x="0" y="1695450"/>
            <a:ext cx="8410575" cy="4448175"/>
          </a:xfrm>
          <a:prstGeom prst="rect">
            <a:avLst/>
          </a:prstGeom>
          <a:noFill/>
          <a:ln w="9525">
            <a:noFill/>
            <a:miter lim="800000"/>
            <a:headEnd/>
            <a:tailEnd/>
          </a:ln>
        </p:spPr>
        <p:txBody>
          <a:bodyPr/>
          <a:lstStyle/>
          <a:p>
            <a:pPr marL="742950" lvl="1" indent="-285750">
              <a:lnSpc>
                <a:spcPct val="90000"/>
              </a:lnSpc>
              <a:spcBef>
                <a:spcPct val="20000"/>
              </a:spcBef>
              <a:buFont typeface="Wingdings" pitchFamily="2" charset="2"/>
              <a:buNone/>
            </a:pPr>
            <a:endParaRPr lang="en-US" sz="2400" b="0">
              <a:latin typeface="Times New Roman" pitchFamily="18" charset="0"/>
            </a:endParaRPr>
          </a:p>
        </p:txBody>
      </p:sp>
      <p:sp>
        <p:nvSpPr>
          <p:cNvPr id="10" name="Rectangle 3"/>
          <p:cNvSpPr>
            <a:spLocks noChangeArrowheads="1"/>
          </p:cNvSpPr>
          <p:nvPr/>
        </p:nvSpPr>
        <p:spPr bwMode="auto">
          <a:xfrm>
            <a:off x="192088" y="1695450"/>
            <a:ext cx="8650287" cy="5006975"/>
          </a:xfrm>
          <a:prstGeom prst="rect">
            <a:avLst/>
          </a:prstGeom>
          <a:noFill/>
          <a:ln>
            <a:noFill/>
          </a:ln>
          <a:effectLst/>
          <a:extLst/>
        </p:spPr>
        <p:txBody>
          <a:bodyPr/>
          <a:lstStyle/>
          <a:p>
            <a:pPr lvl="1" indent="-457200" eaLnBrk="0" hangingPunct="0">
              <a:lnSpc>
                <a:spcPct val="120000"/>
              </a:lnSpc>
              <a:spcBef>
                <a:spcPts val="0"/>
              </a:spcBef>
              <a:spcAft>
                <a:spcPts val="600"/>
              </a:spcAft>
              <a:buSzPct val="85000"/>
              <a:buFont typeface="Arial" pitchFamily="34" charset="0"/>
              <a:buChar char="•"/>
              <a:tabLst>
                <a:tab pos="1658938" algn="l"/>
              </a:tabLst>
              <a:defRPr/>
            </a:pPr>
            <a:r>
              <a:rPr lang="en-US" sz="2400" dirty="0">
                <a:solidFill>
                  <a:srgbClr val="333399">
                    <a:lumMod val="75000"/>
                  </a:srgbClr>
                </a:solidFill>
                <a:latin typeface="Calibri" pitchFamily="34" charset="0"/>
                <a:ea typeface="Tahoma" pitchFamily="34" charset="0"/>
                <a:cs typeface="Calibri" pitchFamily="34" charset="0"/>
              </a:rPr>
              <a:t>Anticipated Contract Term - </a:t>
            </a:r>
            <a:r>
              <a:rPr lang="en-US" sz="2400" b="0" dirty="0">
                <a:solidFill>
                  <a:srgbClr val="333399">
                    <a:lumMod val="75000"/>
                  </a:srgbClr>
                </a:solidFill>
                <a:latin typeface="Calibri" pitchFamily="34" charset="0"/>
                <a:ea typeface="Tahoma" pitchFamily="34" charset="0"/>
                <a:cs typeface="Calibri" pitchFamily="34" charset="0"/>
              </a:rPr>
              <a:t>for a period of not less than 12 months and up to two years starting from the date of the initial launch, and may be extended for a period of up to five years</a:t>
            </a:r>
          </a:p>
          <a:p>
            <a:pPr lvl="1" indent="-457200" eaLnBrk="0" hangingPunct="0">
              <a:lnSpc>
                <a:spcPct val="120000"/>
              </a:lnSpc>
              <a:spcBef>
                <a:spcPts val="0"/>
              </a:spcBef>
              <a:spcAft>
                <a:spcPts val="600"/>
              </a:spcAft>
              <a:buSzPct val="85000"/>
              <a:buFont typeface="Arial" pitchFamily="34" charset="0"/>
              <a:buChar char="•"/>
              <a:tabLst>
                <a:tab pos="1658938" algn="l"/>
              </a:tabLst>
              <a:defRPr/>
            </a:pPr>
            <a:r>
              <a:rPr lang="en-US" sz="2400" dirty="0">
                <a:solidFill>
                  <a:srgbClr val="333399">
                    <a:lumMod val="75000"/>
                  </a:srgbClr>
                </a:solidFill>
                <a:latin typeface="Calibri" pitchFamily="34" charset="0"/>
                <a:ea typeface="Tahoma" pitchFamily="34" charset="0"/>
                <a:cs typeface="Calibri" pitchFamily="34" charset="0"/>
              </a:rPr>
              <a:t>Ownership Options – </a:t>
            </a:r>
            <a:r>
              <a:rPr lang="en-US" sz="2400" dirty="0">
                <a:latin typeface="Calibri" pitchFamily="34" charset="0"/>
                <a:cs typeface="Calibri" pitchFamily="34" charset="0"/>
              </a:rPr>
              <a:t>Provide separate quotes (budgets) for leasing vs. owning options with preference given for </a:t>
            </a:r>
            <a:r>
              <a:rPr lang="en-US" sz="2400" u="sng" dirty="0">
                <a:latin typeface="Calibri" pitchFamily="34" charset="0"/>
                <a:cs typeface="Calibri" pitchFamily="34" charset="0"/>
              </a:rPr>
              <a:t>best value</a:t>
            </a:r>
            <a:endParaRPr lang="en-US" sz="2400" u="sng" dirty="0">
              <a:solidFill>
                <a:srgbClr val="333399">
                  <a:lumMod val="75000"/>
                </a:srgbClr>
              </a:solidFill>
              <a:latin typeface="Calibri" pitchFamily="34" charset="0"/>
              <a:ea typeface="Tahoma" pitchFamily="34" charset="0"/>
              <a:cs typeface="Calibri" pitchFamily="34" charset="0"/>
            </a:endParaRPr>
          </a:p>
          <a:p>
            <a:pPr lvl="2" indent="-457200" eaLnBrk="0" hangingPunct="0">
              <a:spcBef>
                <a:spcPts val="0"/>
              </a:spcBef>
              <a:spcAft>
                <a:spcPts val="600"/>
              </a:spcAft>
              <a:buSzPct val="85000"/>
              <a:buFont typeface="Courier New" pitchFamily="49" charset="0"/>
              <a:buChar char="o"/>
              <a:tabLst>
                <a:tab pos="1658938" algn="l"/>
              </a:tabLst>
              <a:defRPr/>
            </a:pPr>
            <a:r>
              <a:rPr lang="en-US" sz="2400" dirty="0">
                <a:solidFill>
                  <a:schemeClr val="accent6">
                    <a:lumMod val="75000"/>
                  </a:schemeClr>
                </a:solidFill>
                <a:latin typeface="Calibri" pitchFamily="34" charset="0"/>
                <a:ea typeface="Tahoma" pitchFamily="34" charset="0"/>
                <a:cs typeface="Calibri" pitchFamily="34" charset="0"/>
              </a:rPr>
              <a:t>Lease Service Contract</a:t>
            </a:r>
          </a:p>
          <a:p>
            <a:pPr lvl="2" indent="-457200" eaLnBrk="0" hangingPunct="0">
              <a:spcBef>
                <a:spcPts val="0"/>
              </a:spcBef>
              <a:spcAft>
                <a:spcPts val="600"/>
              </a:spcAft>
              <a:buSzPct val="85000"/>
              <a:buFont typeface="Courier New" pitchFamily="49" charset="0"/>
              <a:buChar char="o"/>
              <a:tabLst>
                <a:tab pos="1658938" algn="l"/>
              </a:tabLst>
              <a:defRPr/>
            </a:pPr>
            <a:r>
              <a:rPr lang="en-US" sz="2400" dirty="0">
                <a:solidFill>
                  <a:schemeClr val="accent6">
                    <a:lumMod val="75000"/>
                  </a:schemeClr>
                </a:solidFill>
                <a:latin typeface="Calibri" pitchFamily="34" charset="0"/>
                <a:ea typeface="Tahoma" pitchFamily="34" charset="0"/>
                <a:cs typeface="Calibri" pitchFamily="34" charset="0"/>
              </a:rPr>
              <a:t>Purchase and Service Contract</a:t>
            </a:r>
            <a:endParaRPr lang="en-US" sz="2400" b="0" dirty="0">
              <a:effectLst>
                <a:outerShdw blurRad="38100" dist="38100" dir="2700000" algn="tl">
                  <a:srgbClr val="000000">
                    <a:alpha val="43137"/>
                  </a:srgbClr>
                </a:outerShdw>
              </a:effectLst>
            </a:endParaRPr>
          </a:p>
          <a:p>
            <a:pPr lvl="1" indent="-457200" eaLnBrk="0" hangingPunct="0">
              <a:lnSpc>
                <a:spcPct val="120000"/>
              </a:lnSpc>
              <a:spcBef>
                <a:spcPts val="0"/>
              </a:spcBef>
              <a:spcAft>
                <a:spcPts val="600"/>
              </a:spcAft>
              <a:buSzPct val="85000"/>
              <a:buFont typeface="Arial" pitchFamily="34" charset="0"/>
              <a:buChar char="•"/>
              <a:tabLst>
                <a:tab pos="1658938" algn="l"/>
              </a:tabLst>
              <a:defRPr/>
            </a:pPr>
            <a:r>
              <a:rPr lang="en-US" sz="2400" dirty="0">
                <a:solidFill>
                  <a:srgbClr val="333399">
                    <a:lumMod val="75000"/>
                  </a:srgbClr>
                </a:solidFill>
                <a:latin typeface="Calibri" pitchFamily="34" charset="0"/>
                <a:ea typeface="Tahoma" pitchFamily="34" charset="0"/>
                <a:cs typeface="Calibri" pitchFamily="34" charset="0"/>
              </a:rPr>
              <a:t>Data Security </a:t>
            </a:r>
          </a:p>
          <a:p>
            <a:pPr lvl="1" indent="-457200" eaLnBrk="0" hangingPunct="0">
              <a:lnSpc>
                <a:spcPct val="120000"/>
              </a:lnSpc>
              <a:spcBef>
                <a:spcPts val="0"/>
              </a:spcBef>
              <a:spcAft>
                <a:spcPts val="600"/>
              </a:spcAft>
              <a:buSzPct val="85000"/>
              <a:buFont typeface="Arial" pitchFamily="34" charset="0"/>
              <a:buChar char="•"/>
              <a:tabLst>
                <a:tab pos="1658938" algn="l"/>
              </a:tabLst>
              <a:defRPr/>
            </a:pPr>
            <a:r>
              <a:rPr lang="en-US" sz="2400" dirty="0">
                <a:solidFill>
                  <a:srgbClr val="333399">
                    <a:lumMod val="75000"/>
                  </a:srgbClr>
                </a:solidFill>
                <a:latin typeface="Calibri" pitchFamily="34" charset="0"/>
                <a:ea typeface="Tahoma" pitchFamily="34" charset="0"/>
                <a:cs typeface="Calibri" pitchFamily="34" charset="0"/>
              </a:rPr>
              <a:t>Revenue</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3" descr="L_twinpeak"/>
          <p:cNvPicPr>
            <a:picLocks noChangeAspect="1" noChangeArrowheads="1"/>
          </p:cNvPicPr>
          <p:nvPr/>
        </p:nvPicPr>
        <p:blipFill>
          <a:blip r:embed="rId3"/>
          <a:srcRect/>
          <a:stretch>
            <a:fillRect/>
          </a:stretch>
        </p:blipFill>
        <p:spPr bwMode="auto">
          <a:xfrm>
            <a:off x="0" y="0"/>
            <a:ext cx="6057900" cy="1454150"/>
          </a:xfrm>
          <a:prstGeom prst="rect">
            <a:avLst/>
          </a:prstGeom>
          <a:noFill/>
          <a:ln w="9525">
            <a:noFill/>
            <a:miter lim="800000"/>
            <a:headEnd/>
            <a:tailEnd/>
          </a:ln>
        </p:spPr>
      </p:pic>
      <p:sp>
        <p:nvSpPr>
          <p:cNvPr id="521220" name="Rectangle 4"/>
          <p:cNvSpPr>
            <a:spLocks noChangeArrowheads="1"/>
          </p:cNvSpPr>
          <p:nvPr/>
        </p:nvSpPr>
        <p:spPr bwMode="auto">
          <a:xfrm>
            <a:off x="0" y="0"/>
            <a:ext cx="6115050" cy="1454150"/>
          </a:xfrm>
          <a:prstGeom prst="rect">
            <a:avLst/>
          </a:prstGeom>
          <a:gradFill rotWithShape="1">
            <a:gsLst>
              <a:gs pos="0">
                <a:schemeClr val="bg1">
                  <a:alpha val="30000"/>
                </a:schemeClr>
              </a:gs>
              <a:gs pos="100000">
                <a:schemeClr val="bg1">
                  <a:gamma/>
                  <a:tint val="0"/>
                  <a:invGamma/>
                </a:schemeClr>
              </a:gs>
            </a:gsLst>
            <a:lin ang="0" scaled="1"/>
          </a:gradFill>
          <a:ln>
            <a:noFill/>
          </a:ln>
          <a:effectLst/>
          <a:extLst/>
        </p:spPr>
        <p:txBody>
          <a:bodyPr wrap="none" anchor="ctr"/>
          <a:lstStyle/>
          <a:p>
            <a:pPr algn="ctr">
              <a:lnSpc>
                <a:spcPct val="120000"/>
              </a:lnSpc>
              <a:defRPr/>
            </a:pPr>
            <a:endParaRPr lang="en-US" dirty="0">
              <a:effectLst>
                <a:outerShdw blurRad="38100" dist="38100" dir="2700000" algn="tl">
                  <a:srgbClr val="000000">
                    <a:alpha val="43137"/>
                  </a:srgbClr>
                </a:outerShdw>
              </a:effectLst>
            </a:endParaRPr>
          </a:p>
        </p:txBody>
      </p:sp>
      <p:sp>
        <p:nvSpPr>
          <p:cNvPr id="521221" name="Rectangle 5"/>
          <p:cNvSpPr>
            <a:spLocks noChangeArrowheads="1"/>
          </p:cNvSpPr>
          <p:nvPr/>
        </p:nvSpPr>
        <p:spPr bwMode="auto">
          <a:xfrm>
            <a:off x="1143000" y="1381125"/>
            <a:ext cx="8001000" cy="76200"/>
          </a:xfrm>
          <a:prstGeom prst="rect">
            <a:avLst/>
          </a:prstGeom>
          <a:gradFill rotWithShape="1">
            <a:gsLst>
              <a:gs pos="0">
                <a:schemeClr val="accent2">
                  <a:alpha val="0"/>
                </a:schemeClr>
              </a:gs>
              <a:gs pos="100000">
                <a:schemeClr val="accent2">
                  <a:alpha val="89999"/>
                </a:schemeClr>
              </a:gs>
            </a:gsLst>
            <a:lin ang="0" scaled="1"/>
          </a:gradFill>
          <a:ln>
            <a:noFill/>
          </a:ln>
          <a:effectLst/>
          <a:extLst/>
        </p:spPr>
        <p:txBody>
          <a:bodyPr wrap="none" anchor="ctr"/>
          <a:lstStyle/>
          <a:p>
            <a:pPr algn="ctr">
              <a:lnSpc>
                <a:spcPct val="120000"/>
              </a:lnSpc>
              <a:defRPr/>
            </a:pPr>
            <a:endParaRPr lang="en-US" dirty="0">
              <a:effectLst>
                <a:outerShdw blurRad="38100" dist="38100" dir="2700000" algn="tl">
                  <a:srgbClr val="000000">
                    <a:alpha val="43137"/>
                  </a:srgbClr>
                </a:outerShdw>
              </a:effectLst>
            </a:endParaRPr>
          </a:p>
        </p:txBody>
      </p:sp>
      <p:sp>
        <p:nvSpPr>
          <p:cNvPr id="521222" name="Rectangle 6"/>
          <p:cNvSpPr>
            <a:spLocks noGrp="1" noChangeArrowheads="1"/>
          </p:cNvSpPr>
          <p:nvPr>
            <p:ph type="title"/>
          </p:nvPr>
        </p:nvSpPr>
        <p:spPr>
          <a:xfrm>
            <a:off x="404813" y="0"/>
            <a:ext cx="7612062" cy="1417638"/>
          </a:xfrm>
        </p:spPr>
        <p:txBody>
          <a:bodyPr/>
          <a:lstStyle/>
          <a:p>
            <a:pPr eaLnBrk="1" hangingPunct="1">
              <a:defRPr/>
            </a:pPr>
            <a:r>
              <a:rPr smtClean="0">
                <a:latin typeface="Calibri" pitchFamily="34" charset="0"/>
                <a:cs typeface="Calibri" pitchFamily="34" charset="0"/>
              </a:rPr>
              <a:t>RFP – SOW</a:t>
            </a:r>
            <a:br>
              <a:rPr smtClean="0">
                <a:latin typeface="Calibri" pitchFamily="34" charset="0"/>
                <a:cs typeface="Calibri" pitchFamily="34" charset="0"/>
              </a:rPr>
            </a:br>
            <a:r>
              <a:rPr smtClean="0">
                <a:latin typeface="Calibri" pitchFamily="34" charset="0"/>
                <a:cs typeface="Calibri" pitchFamily="34" charset="0"/>
              </a:rPr>
              <a:t>Other Requirements</a:t>
            </a:r>
            <a:endParaRPr>
              <a:latin typeface="Calibri" pitchFamily="34" charset="0"/>
              <a:cs typeface="Calibri" pitchFamily="34" charset="0"/>
            </a:endParaRPr>
          </a:p>
        </p:txBody>
      </p:sp>
      <p:sp>
        <p:nvSpPr>
          <p:cNvPr id="61445" name="Rectangle 7"/>
          <p:cNvSpPr>
            <a:spLocks noChangeArrowheads="1"/>
          </p:cNvSpPr>
          <p:nvPr/>
        </p:nvSpPr>
        <p:spPr bwMode="auto">
          <a:xfrm>
            <a:off x="192088" y="1360488"/>
            <a:ext cx="8523287" cy="5060950"/>
          </a:xfrm>
          <a:prstGeom prst="rect">
            <a:avLst/>
          </a:prstGeom>
          <a:noFill/>
          <a:ln w="9525">
            <a:noFill/>
            <a:miter lim="800000"/>
            <a:headEnd/>
            <a:tailEnd/>
          </a:ln>
        </p:spPr>
        <p:txBody>
          <a:bodyPr/>
          <a:lstStyle/>
          <a:p>
            <a:pPr>
              <a:spcBef>
                <a:spcPct val="20000"/>
              </a:spcBef>
            </a:pPr>
            <a:endParaRPr lang="en-US" sz="2000" b="0">
              <a:latin typeface="Times New Roman" pitchFamily="18" charset="0"/>
            </a:endParaRPr>
          </a:p>
          <a:p>
            <a:pPr>
              <a:spcBef>
                <a:spcPct val="20000"/>
              </a:spcBef>
              <a:buFontTx/>
              <a:buChar char="•"/>
            </a:pPr>
            <a:endParaRPr lang="en-US" sz="1800" b="0">
              <a:latin typeface="Times New Roman" pitchFamily="18" charset="0"/>
            </a:endParaRPr>
          </a:p>
        </p:txBody>
      </p:sp>
      <p:sp>
        <p:nvSpPr>
          <p:cNvPr id="61446" name="Rectangle 10"/>
          <p:cNvSpPr>
            <a:spLocks noChangeArrowheads="1"/>
          </p:cNvSpPr>
          <p:nvPr/>
        </p:nvSpPr>
        <p:spPr bwMode="auto">
          <a:xfrm>
            <a:off x="0" y="1695450"/>
            <a:ext cx="8410575" cy="4448175"/>
          </a:xfrm>
          <a:prstGeom prst="rect">
            <a:avLst/>
          </a:prstGeom>
          <a:noFill/>
          <a:ln w="9525">
            <a:noFill/>
            <a:miter lim="800000"/>
            <a:headEnd/>
            <a:tailEnd/>
          </a:ln>
        </p:spPr>
        <p:txBody>
          <a:bodyPr/>
          <a:lstStyle/>
          <a:p>
            <a:pPr marL="742950" lvl="1" indent="-285750">
              <a:lnSpc>
                <a:spcPct val="90000"/>
              </a:lnSpc>
              <a:spcBef>
                <a:spcPct val="20000"/>
              </a:spcBef>
              <a:buFont typeface="Wingdings" pitchFamily="2" charset="2"/>
              <a:buNone/>
            </a:pPr>
            <a:endParaRPr lang="en-US" sz="2400" b="0">
              <a:latin typeface="Times New Roman" pitchFamily="18" charset="0"/>
            </a:endParaRPr>
          </a:p>
        </p:txBody>
      </p:sp>
      <p:sp>
        <p:nvSpPr>
          <p:cNvPr id="10" name="Rectangle 3"/>
          <p:cNvSpPr>
            <a:spLocks noChangeArrowheads="1"/>
          </p:cNvSpPr>
          <p:nvPr/>
        </p:nvSpPr>
        <p:spPr bwMode="auto">
          <a:xfrm>
            <a:off x="304800" y="1695450"/>
            <a:ext cx="8572500" cy="4859338"/>
          </a:xfrm>
          <a:prstGeom prst="rect">
            <a:avLst/>
          </a:prstGeom>
          <a:noFill/>
          <a:ln>
            <a:noFill/>
          </a:ln>
          <a:effectLst/>
          <a:extLst/>
        </p:spPr>
        <p:txBody>
          <a:bodyPr/>
          <a:lstStyle/>
          <a:p>
            <a:pPr marL="342900" lvl="1" indent="-342900" eaLnBrk="0" hangingPunct="0">
              <a:lnSpc>
                <a:spcPct val="120000"/>
              </a:lnSpc>
              <a:spcBef>
                <a:spcPts val="300"/>
              </a:spcBef>
              <a:spcAft>
                <a:spcPts val="600"/>
              </a:spcAft>
              <a:buSzPct val="85000"/>
              <a:buFont typeface="Arial" pitchFamily="34" charset="0"/>
              <a:buChar char="•"/>
              <a:tabLst>
                <a:tab pos="1658938" algn="l"/>
              </a:tabLst>
              <a:defRPr/>
            </a:pPr>
            <a:r>
              <a:rPr lang="en-US" sz="2400" dirty="0">
                <a:latin typeface="Calibri" pitchFamily="34" charset="0"/>
                <a:cs typeface="Calibri" pitchFamily="34" charset="0"/>
              </a:rPr>
              <a:t>Liability and Insurance</a:t>
            </a:r>
          </a:p>
          <a:p>
            <a:pPr marL="342900" lvl="1" indent="-342900" eaLnBrk="0" hangingPunct="0">
              <a:lnSpc>
                <a:spcPct val="120000"/>
              </a:lnSpc>
              <a:spcBef>
                <a:spcPts val="300"/>
              </a:spcBef>
              <a:spcAft>
                <a:spcPts val="600"/>
              </a:spcAft>
              <a:buSzPct val="85000"/>
              <a:buFont typeface="Arial" pitchFamily="34" charset="0"/>
              <a:buChar char="•"/>
              <a:tabLst>
                <a:tab pos="1658938" algn="l"/>
              </a:tabLst>
              <a:defRPr/>
            </a:pPr>
            <a:r>
              <a:rPr lang="en-US" sz="2400" dirty="0">
                <a:latin typeface="Calibri" pitchFamily="34" charset="0"/>
                <a:cs typeface="Calibri" pitchFamily="34" charset="0"/>
              </a:rPr>
              <a:t>Federal and state requirements including “Buy America“ provision</a:t>
            </a:r>
          </a:p>
          <a:p>
            <a:pPr marL="342900" lvl="1" indent="-342900" eaLnBrk="0" hangingPunct="0">
              <a:lnSpc>
                <a:spcPct val="120000"/>
              </a:lnSpc>
              <a:spcBef>
                <a:spcPts val="300"/>
              </a:spcBef>
              <a:spcAft>
                <a:spcPts val="600"/>
              </a:spcAft>
              <a:buSzPct val="85000"/>
              <a:buFont typeface="Arial" pitchFamily="34" charset="0"/>
              <a:buChar char="•"/>
              <a:tabLst>
                <a:tab pos="1658938" algn="l"/>
              </a:tabLst>
              <a:defRPr/>
            </a:pPr>
            <a:r>
              <a:rPr lang="en-US" sz="2400" dirty="0">
                <a:latin typeface="Calibri" pitchFamily="34" charset="0"/>
                <a:cs typeface="Calibri" pitchFamily="34" charset="0"/>
              </a:rPr>
              <a:t>Ability provide additional, as-needed service for special events (costs must be segregated from regular pilot service)</a:t>
            </a:r>
          </a:p>
          <a:p>
            <a:pPr marL="342900" lvl="1" indent="-342900" eaLnBrk="0" hangingPunct="0">
              <a:lnSpc>
                <a:spcPct val="120000"/>
              </a:lnSpc>
              <a:spcBef>
                <a:spcPts val="300"/>
              </a:spcBef>
              <a:spcAft>
                <a:spcPts val="600"/>
              </a:spcAft>
              <a:buSzPct val="85000"/>
              <a:buFont typeface="Arial" pitchFamily="34" charset="0"/>
              <a:buChar char="•"/>
              <a:tabLst>
                <a:tab pos="1658938" algn="l"/>
              </a:tabLst>
              <a:defRPr/>
            </a:pPr>
            <a:r>
              <a:rPr lang="en-US" sz="2400" dirty="0">
                <a:latin typeface="Calibri" pitchFamily="34" charset="0"/>
                <a:cs typeface="Calibri" pitchFamily="34" charset="0"/>
              </a:rPr>
              <a:t>Contract will be negotiated mid-March to mid April 2012 (may require highest ranked bidders to be present at Air District offices during negotiations and pre-award audit)</a:t>
            </a:r>
          </a:p>
          <a:p>
            <a:pPr marL="0" lvl="1" algn="ctr" eaLnBrk="0" hangingPunct="0">
              <a:lnSpc>
                <a:spcPct val="120000"/>
              </a:lnSpc>
              <a:spcBef>
                <a:spcPts val="300"/>
              </a:spcBef>
              <a:spcAft>
                <a:spcPts val="600"/>
              </a:spcAft>
              <a:buSzPct val="85000"/>
              <a:tabLst>
                <a:tab pos="1658938" algn="l"/>
              </a:tabLst>
              <a:defRPr/>
            </a:pPr>
            <a:r>
              <a:rPr lang="en-US" sz="2400" i="1" dirty="0">
                <a:latin typeface="Calibri" pitchFamily="34" charset="0"/>
                <a:cs typeface="Calibri" pitchFamily="34" charset="0"/>
              </a:rPr>
              <a:t>A complete listing of  RFP Scope of Work is included in RFP package #2012-005</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3" descr="L_twinpeak"/>
          <p:cNvPicPr>
            <a:picLocks noChangeAspect="1" noChangeArrowheads="1"/>
          </p:cNvPicPr>
          <p:nvPr/>
        </p:nvPicPr>
        <p:blipFill>
          <a:blip r:embed="rId3"/>
          <a:srcRect/>
          <a:stretch>
            <a:fillRect/>
          </a:stretch>
        </p:blipFill>
        <p:spPr bwMode="auto">
          <a:xfrm>
            <a:off x="0" y="0"/>
            <a:ext cx="6057900" cy="1454150"/>
          </a:xfrm>
          <a:prstGeom prst="rect">
            <a:avLst/>
          </a:prstGeom>
          <a:noFill/>
          <a:ln w="9525">
            <a:noFill/>
            <a:miter lim="800000"/>
            <a:headEnd/>
            <a:tailEnd/>
          </a:ln>
        </p:spPr>
      </p:pic>
      <p:sp>
        <p:nvSpPr>
          <p:cNvPr id="521220" name="Rectangle 4"/>
          <p:cNvSpPr>
            <a:spLocks noChangeArrowheads="1"/>
          </p:cNvSpPr>
          <p:nvPr/>
        </p:nvSpPr>
        <p:spPr bwMode="auto">
          <a:xfrm>
            <a:off x="0" y="0"/>
            <a:ext cx="6115050" cy="1454150"/>
          </a:xfrm>
          <a:prstGeom prst="rect">
            <a:avLst/>
          </a:prstGeom>
          <a:gradFill rotWithShape="1">
            <a:gsLst>
              <a:gs pos="0">
                <a:schemeClr val="bg1">
                  <a:alpha val="30000"/>
                </a:schemeClr>
              </a:gs>
              <a:gs pos="100000">
                <a:schemeClr val="bg1">
                  <a:gamma/>
                  <a:tint val="0"/>
                  <a:invGamma/>
                </a:schemeClr>
              </a:gs>
            </a:gsLst>
            <a:lin ang="0" scaled="1"/>
          </a:gradFill>
          <a:ln>
            <a:noFill/>
          </a:ln>
          <a:effectLst/>
          <a:extLst/>
        </p:spPr>
        <p:txBody>
          <a:bodyPr wrap="none" anchor="ctr"/>
          <a:lstStyle/>
          <a:p>
            <a:pPr algn="ctr">
              <a:lnSpc>
                <a:spcPct val="120000"/>
              </a:lnSpc>
              <a:defRPr/>
            </a:pPr>
            <a:endParaRPr lang="en-US" dirty="0">
              <a:effectLst>
                <a:outerShdw blurRad="38100" dist="38100" dir="2700000" algn="tl">
                  <a:srgbClr val="000000">
                    <a:alpha val="43137"/>
                  </a:srgbClr>
                </a:outerShdw>
              </a:effectLst>
            </a:endParaRPr>
          </a:p>
        </p:txBody>
      </p:sp>
      <p:sp>
        <p:nvSpPr>
          <p:cNvPr id="521221" name="Rectangle 5"/>
          <p:cNvSpPr>
            <a:spLocks noChangeArrowheads="1"/>
          </p:cNvSpPr>
          <p:nvPr/>
        </p:nvSpPr>
        <p:spPr bwMode="auto">
          <a:xfrm>
            <a:off x="1143000" y="1381125"/>
            <a:ext cx="8001000" cy="76200"/>
          </a:xfrm>
          <a:prstGeom prst="rect">
            <a:avLst/>
          </a:prstGeom>
          <a:gradFill rotWithShape="1">
            <a:gsLst>
              <a:gs pos="0">
                <a:schemeClr val="accent2">
                  <a:alpha val="0"/>
                </a:schemeClr>
              </a:gs>
              <a:gs pos="100000">
                <a:schemeClr val="accent2">
                  <a:alpha val="89999"/>
                </a:schemeClr>
              </a:gs>
            </a:gsLst>
            <a:lin ang="0" scaled="1"/>
          </a:gradFill>
          <a:ln>
            <a:noFill/>
          </a:ln>
          <a:effectLst/>
          <a:extLst/>
        </p:spPr>
        <p:txBody>
          <a:bodyPr wrap="none" anchor="ctr"/>
          <a:lstStyle/>
          <a:p>
            <a:pPr algn="ctr">
              <a:lnSpc>
                <a:spcPct val="120000"/>
              </a:lnSpc>
              <a:defRPr/>
            </a:pPr>
            <a:endParaRPr lang="en-US" dirty="0">
              <a:effectLst>
                <a:outerShdw blurRad="38100" dist="38100" dir="2700000" algn="tl">
                  <a:srgbClr val="000000">
                    <a:alpha val="43137"/>
                  </a:srgbClr>
                </a:outerShdw>
              </a:effectLst>
            </a:endParaRPr>
          </a:p>
        </p:txBody>
      </p:sp>
      <p:sp>
        <p:nvSpPr>
          <p:cNvPr id="521222" name="Rectangle 6"/>
          <p:cNvSpPr>
            <a:spLocks noGrp="1" noChangeArrowheads="1"/>
          </p:cNvSpPr>
          <p:nvPr>
            <p:ph type="title"/>
          </p:nvPr>
        </p:nvSpPr>
        <p:spPr>
          <a:xfrm>
            <a:off x="404813" y="0"/>
            <a:ext cx="7612062" cy="1417638"/>
          </a:xfrm>
        </p:spPr>
        <p:txBody>
          <a:bodyPr/>
          <a:lstStyle/>
          <a:p>
            <a:pPr eaLnBrk="1" hangingPunct="1">
              <a:defRPr/>
            </a:pPr>
            <a:r>
              <a:rPr smtClean="0">
                <a:latin typeface="Calibri" pitchFamily="34" charset="0"/>
                <a:cs typeface="Calibri" pitchFamily="34" charset="0"/>
              </a:rPr>
              <a:t>Format of Responses, cont’d</a:t>
            </a:r>
            <a:endParaRPr>
              <a:latin typeface="Calibri" pitchFamily="34" charset="0"/>
              <a:cs typeface="Calibri" pitchFamily="34" charset="0"/>
            </a:endParaRPr>
          </a:p>
        </p:txBody>
      </p:sp>
      <p:sp>
        <p:nvSpPr>
          <p:cNvPr id="63493" name="Rectangle 7"/>
          <p:cNvSpPr>
            <a:spLocks noChangeArrowheads="1"/>
          </p:cNvSpPr>
          <p:nvPr/>
        </p:nvSpPr>
        <p:spPr bwMode="auto">
          <a:xfrm>
            <a:off x="192088" y="1360488"/>
            <a:ext cx="8523287" cy="5060950"/>
          </a:xfrm>
          <a:prstGeom prst="rect">
            <a:avLst/>
          </a:prstGeom>
          <a:noFill/>
          <a:ln w="9525">
            <a:noFill/>
            <a:miter lim="800000"/>
            <a:headEnd/>
            <a:tailEnd/>
          </a:ln>
        </p:spPr>
        <p:txBody>
          <a:bodyPr/>
          <a:lstStyle/>
          <a:p>
            <a:pPr>
              <a:spcBef>
                <a:spcPct val="20000"/>
              </a:spcBef>
            </a:pPr>
            <a:endParaRPr lang="en-US" sz="2000" b="0">
              <a:latin typeface="Times New Roman" pitchFamily="18" charset="0"/>
            </a:endParaRPr>
          </a:p>
          <a:p>
            <a:pPr>
              <a:spcBef>
                <a:spcPct val="20000"/>
              </a:spcBef>
              <a:buFontTx/>
              <a:buChar char="•"/>
            </a:pPr>
            <a:endParaRPr lang="en-US" sz="1800" b="0">
              <a:latin typeface="Times New Roman" pitchFamily="18" charset="0"/>
            </a:endParaRPr>
          </a:p>
        </p:txBody>
      </p:sp>
      <p:sp>
        <p:nvSpPr>
          <p:cNvPr id="63494" name="Rectangle 10"/>
          <p:cNvSpPr>
            <a:spLocks noChangeArrowheads="1"/>
          </p:cNvSpPr>
          <p:nvPr/>
        </p:nvSpPr>
        <p:spPr bwMode="auto">
          <a:xfrm>
            <a:off x="0" y="1695450"/>
            <a:ext cx="8410575" cy="4448175"/>
          </a:xfrm>
          <a:prstGeom prst="rect">
            <a:avLst/>
          </a:prstGeom>
          <a:noFill/>
          <a:ln w="9525">
            <a:noFill/>
            <a:miter lim="800000"/>
            <a:headEnd/>
            <a:tailEnd/>
          </a:ln>
        </p:spPr>
        <p:txBody>
          <a:bodyPr/>
          <a:lstStyle/>
          <a:p>
            <a:pPr marL="742950" lvl="1" indent="-285750">
              <a:lnSpc>
                <a:spcPct val="90000"/>
              </a:lnSpc>
              <a:spcBef>
                <a:spcPct val="20000"/>
              </a:spcBef>
              <a:buFont typeface="Wingdings" pitchFamily="2" charset="2"/>
              <a:buNone/>
            </a:pPr>
            <a:endParaRPr lang="en-US" sz="2400" b="0">
              <a:latin typeface="Times New Roman" pitchFamily="18" charset="0"/>
            </a:endParaRPr>
          </a:p>
        </p:txBody>
      </p:sp>
      <p:sp>
        <p:nvSpPr>
          <p:cNvPr id="10" name="Rectangle 3"/>
          <p:cNvSpPr>
            <a:spLocks noChangeArrowheads="1"/>
          </p:cNvSpPr>
          <p:nvPr/>
        </p:nvSpPr>
        <p:spPr bwMode="auto">
          <a:xfrm>
            <a:off x="433388" y="1582738"/>
            <a:ext cx="8040687" cy="4972050"/>
          </a:xfrm>
          <a:prstGeom prst="rect">
            <a:avLst/>
          </a:prstGeom>
          <a:noFill/>
          <a:ln>
            <a:noFill/>
          </a:ln>
          <a:effectLst/>
          <a:extLst/>
        </p:spPr>
        <p:txBody>
          <a:bodyPr/>
          <a:lstStyle/>
          <a:p>
            <a:pPr lvl="1" indent="-457200" eaLnBrk="0" hangingPunct="0">
              <a:spcBef>
                <a:spcPts val="0"/>
              </a:spcBef>
              <a:spcAft>
                <a:spcPts val="1800"/>
              </a:spcAft>
              <a:buSzPct val="85000"/>
              <a:buFont typeface="Arial" pitchFamily="34" charset="0"/>
              <a:buChar char="•"/>
              <a:tabLst>
                <a:tab pos="1658938" algn="l"/>
              </a:tabLst>
              <a:defRPr/>
            </a:pPr>
            <a:r>
              <a:rPr lang="en-US" sz="2400" dirty="0">
                <a:solidFill>
                  <a:schemeClr val="accent6">
                    <a:lumMod val="75000"/>
                  </a:schemeClr>
                </a:solidFill>
                <a:latin typeface="Calibri" pitchFamily="34" charset="0"/>
                <a:ea typeface="Tahoma" pitchFamily="34" charset="0"/>
                <a:cs typeface="Calibri" pitchFamily="34" charset="0"/>
              </a:rPr>
              <a:t>Technical Proposal</a:t>
            </a:r>
          </a:p>
          <a:p>
            <a:pPr lvl="1" indent="-457200" eaLnBrk="0" hangingPunct="0">
              <a:spcBef>
                <a:spcPts val="0"/>
              </a:spcBef>
              <a:spcAft>
                <a:spcPts val="1800"/>
              </a:spcAft>
              <a:buSzPct val="85000"/>
              <a:buFont typeface="Arial" pitchFamily="34" charset="0"/>
              <a:buChar char="•"/>
              <a:tabLst>
                <a:tab pos="1658938" algn="l"/>
              </a:tabLst>
              <a:defRPr/>
            </a:pPr>
            <a:endParaRPr lang="en-US" sz="2400" dirty="0">
              <a:solidFill>
                <a:schemeClr val="accent6">
                  <a:lumMod val="75000"/>
                </a:schemeClr>
              </a:solidFill>
              <a:latin typeface="Calibri" pitchFamily="34" charset="0"/>
              <a:ea typeface="Tahoma" pitchFamily="34" charset="0"/>
              <a:cs typeface="Calibri" pitchFamily="34" charset="0"/>
            </a:endParaRPr>
          </a:p>
          <a:p>
            <a:pPr lvl="1" indent="-457200" eaLnBrk="0" hangingPunct="0">
              <a:spcBef>
                <a:spcPts val="0"/>
              </a:spcBef>
              <a:spcAft>
                <a:spcPts val="1800"/>
              </a:spcAft>
              <a:buSzPct val="85000"/>
              <a:buFont typeface="Arial" pitchFamily="34" charset="0"/>
              <a:buChar char="•"/>
              <a:tabLst>
                <a:tab pos="1658938" algn="l"/>
              </a:tabLst>
              <a:defRPr/>
            </a:pPr>
            <a:endParaRPr lang="en-US" sz="2400" dirty="0">
              <a:solidFill>
                <a:schemeClr val="accent6">
                  <a:lumMod val="75000"/>
                </a:schemeClr>
              </a:solidFill>
              <a:latin typeface="Calibri" pitchFamily="34" charset="0"/>
              <a:ea typeface="Tahoma" pitchFamily="34" charset="0"/>
              <a:cs typeface="Calibri" pitchFamily="34" charset="0"/>
            </a:endParaRPr>
          </a:p>
          <a:p>
            <a:pPr marL="0" lvl="1" eaLnBrk="0" hangingPunct="0">
              <a:spcBef>
                <a:spcPts val="0"/>
              </a:spcBef>
              <a:spcAft>
                <a:spcPts val="1800"/>
              </a:spcAft>
              <a:buSzPct val="85000"/>
              <a:tabLst>
                <a:tab pos="1658938" algn="l"/>
              </a:tabLst>
              <a:defRPr/>
            </a:pPr>
            <a:endParaRPr lang="en-US" sz="2400" dirty="0">
              <a:solidFill>
                <a:schemeClr val="accent6">
                  <a:lumMod val="75000"/>
                </a:schemeClr>
              </a:solidFill>
              <a:latin typeface="Calibri" pitchFamily="34" charset="0"/>
              <a:ea typeface="Tahoma" pitchFamily="34" charset="0"/>
              <a:cs typeface="Calibri" pitchFamily="34" charset="0"/>
            </a:endParaRPr>
          </a:p>
          <a:p>
            <a:pPr marL="0" lvl="1" eaLnBrk="0" hangingPunct="0">
              <a:spcBef>
                <a:spcPts val="0"/>
              </a:spcBef>
              <a:spcAft>
                <a:spcPts val="1800"/>
              </a:spcAft>
              <a:buSzPct val="85000"/>
              <a:tabLst>
                <a:tab pos="1658938" algn="l"/>
              </a:tabLst>
              <a:defRPr/>
            </a:pPr>
            <a:endParaRPr lang="en-US" sz="2400" dirty="0">
              <a:solidFill>
                <a:schemeClr val="accent6">
                  <a:lumMod val="75000"/>
                </a:schemeClr>
              </a:solidFill>
              <a:latin typeface="Calibri" pitchFamily="34" charset="0"/>
              <a:ea typeface="Tahoma" pitchFamily="34" charset="0"/>
              <a:cs typeface="Calibri" pitchFamily="34" charset="0"/>
            </a:endParaRPr>
          </a:p>
          <a:p>
            <a:pPr lvl="1" indent="-457200" eaLnBrk="0" hangingPunct="0">
              <a:spcBef>
                <a:spcPts val="0"/>
              </a:spcBef>
              <a:spcAft>
                <a:spcPts val="1800"/>
              </a:spcAft>
              <a:buSzPct val="85000"/>
              <a:buFont typeface="Arial" pitchFamily="34" charset="0"/>
              <a:buChar char="•"/>
              <a:tabLst>
                <a:tab pos="1658938" algn="l"/>
              </a:tabLst>
              <a:defRPr/>
            </a:pPr>
            <a:endParaRPr lang="en-US" sz="2400" dirty="0">
              <a:solidFill>
                <a:schemeClr val="accent6">
                  <a:lumMod val="75000"/>
                </a:schemeClr>
              </a:solidFill>
              <a:latin typeface="Calibri" pitchFamily="34" charset="0"/>
              <a:ea typeface="Tahoma" pitchFamily="34" charset="0"/>
              <a:cs typeface="Calibri" pitchFamily="34" charset="0"/>
            </a:endParaRPr>
          </a:p>
          <a:p>
            <a:pPr lvl="1" indent="-457200" eaLnBrk="0" hangingPunct="0">
              <a:spcBef>
                <a:spcPts val="0"/>
              </a:spcBef>
              <a:spcAft>
                <a:spcPts val="1800"/>
              </a:spcAft>
              <a:buSzPct val="85000"/>
              <a:buFont typeface="Arial" pitchFamily="34" charset="0"/>
              <a:buChar char="•"/>
              <a:tabLst>
                <a:tab pos="1658938" algn="l"/>
              </a:tabLst>
              <a:defRPr/>
            </a:pPr>
            <a:endParaRPr lang="en-US" sz="2400" dirty="0">
              <a:solidFill>
                <a:schemeClr val="accent6">
                  <a:lumMod val="75000"/>
                </a:schemeClr>
              </a:solidFill>
              <a:latin typeface="Calibri" pitchFamily="34" charset="0"/>
              <a:ea typeface="Tahoma" pitchFamily="34" charset="0"/>
              <a:cs typeface="Calibri" pitchFamily="34" charset="0"/>
            </a:endParaRPr>
          </a:p>
          <a:p>
            <a:pPr lvl="1" indent="-457200" eaLnBrk="0" hangingPunct="0">
              <a:spcBef>
                <a:spcPts val="1200"/>
              </a:spcBef>
              <a:spcAft>
                <a:spcPts val="0"/>
              </a:spcAft>
              <a:buSzPct val="85000"/>
              <a:buFont typeface="Arial" pitchFamily="34" charset="0"/>
              <a:buChar char="•"/>
              <a:tabLst>
                <a:tab pos="1658938" algn="l"/>
              </a:tabLst>
              <a:defRPr/>
            </a:pPr>
            <a:r>
              <a:rPr lang="en-US" sz="2400" dirty="0">
                <a:solidFill>
                  <a:schemeClr val="accent6">
                    <a:lumMod val="75000"/>
                  </a:schemeClr>
                </a:solidFill>
                <a:latin typeface="Calibri" pitchFamily="34" charset="0"/>
                <a:ea typeface="Tahoma" pitchFamily="34" charset="0"/>
                <a:cs typeface="Calibri" pitchFamily="34" charset="0"/>
              </a:rPr>
              <a:t>Overall Length – 50 Pages (Sample Contract not included)</a:t>
            </a:r>
          </a:p>
        </p:txBody>
      </p:sp>
      <p:graphicFrame>
        <p:nvGraphicFramePr>
          <p:cNvPr id="2" name="Table 1"/>
          <p:cNvGraphicFramePr>
            <a:graphicFrameLocks noGrp="1"/>
          </p:cNvGraphicFramePr>
          <p:nvPr/>
        </p:nvGraphicFramePr>
        <p:xfrm>
          <a:off x="1335088" y="2090738"/>
          <a:ext cx="6720157" cy="3800776"/>
        </p:xfrm>
        <a:graphic>
          <a:graphicData uri="http://schemas.openxmlformats.org/drawingml/2006/table">
            <a:tbl>
              <a:tblPr firstRow="1" bandRow="1">
                <a:tableStyleId>{5C22544A-7EE6-4342-B048-85BDC9FD1C3A}</a:tableStyleId>
              </a:tblPr>
              <a:tblGrid>
                <a:gridCol w="3525545"/>
                <a:gridCol w="3194612"/>
              </a:tblGrid>
              <a:tr h="475097">
                <a:tc>
                  <a:txBody>
                    <a:bodyPr/>
                    <a:lstStyle/>
                    <a:p>
                      <a:r>
                        <a:rPr lang="en-US" sz="2400" b="0" dirty="0" smtClean="0">
                          <a:solidFill>
                            <a:schemeClr val="accent6">
                              <a:lumMod val="75000"/>
                            </a:schemeClr>
                          </a:solidFill>
                          <a:latin typeface="Calibri" pitchFamily="34" charset="0"/>
                          <a:cs typeface="Calibri" pitchFamily="34" charset="0"/>
                        </a:rPr>
                        <a:t>Cover letter</a:t>
                      </a:r>
                      <a:endParaRPr lang="en-US" sz="2400" b="0" dirty="0">
                        <a:solidFill>
                          <a:schemeClr val="accent6">
                            <a:lumMod val="75000"/>
                          </a:schemeClr>
                        </a:solidFill>
                        <a:latin typeface="Calibri" pitchFamily="34" charset="0"/>
                        <a:cs typeface="Calibri" pitchFamily="34" charset="0"/>
                      </a:endParaRPr>
                    </a:p>
                  </a:txBody>
                  <a:tcPr/>
                </a:tc>
                <a:tc>
                  <a:txBody>
                    <a:bodyPr/>
                    <a:lstStyle/>
                    <a:p>
                      <a:pPr marL="0" algn="l" defTabSz="914400" rtl="0" eaLnBrk="1" latinLnBrk="0" hangingPunct="1"/>
                      <a:r>
                        <a:rPr lang="en-US" sz="2400" b="0" kern="1200" dirty="0" smtClean="0">
                          <a:solidFill>
                            <a:schemeClr val="accent6">
                              <a:lumMod val="75000"/>
                            </a:schemeClr>
                          </a:solidFill>
                          <a:latin typeface="Calibri" pitchFamily="34" charset="0"/>
                          <a:ea typeface="+mn-ea"/>
                          <a:cs typeface="Calibri" pitchFamily="34" charset="0"/>
                        </a:rPr>
                        <a:t>Special Events</a:t>
                      </a:r>
                      <a:endParaRPr lang="en-US" sz="2400" b="0" kern="1200" dirty="0">
                        <a:solidFill>
                          <a:schemeClr val="accent6">
                            <a:lumMod val="75000"/>
                          </a:schemeClr>
                        </a:solidFill>
                        <a:latin typeface="Calibri" pitchFamily="34" charset="0"/>
                        <a:ea typeface="+mn-ea"/>
                        <a:cs typeface="Calibri" pitchFamily="34" charset="0"/>
                      </a:endParaRPr>
                    </a:p>
                  </a:txBody>
                  <a:tcPr/>
                </a:tc>
              </a:tr>
              <a:tr h="475097">
                <a:tc>
                  <a:txBody>
                    <a:bodyPr/>
                    <a:lstStyle/>
                    <a:p>
                      <a:r>
                        <a:rPr lang="en-US" sz="2400" b="0" dirty="0" smtClean="0">
                          <a:solidFill>
                            <a:schemeClr val="accent6">
                              <a:lumMod val="75000"/>
                            </a:schemeClr>
                          </a:solidFill>
                          <a:latin typeface="Calibri" pitchFamily="34" charset="0"/>
                          <a:cs typeface="Calibri" pitchFamily="34" charset="0"/>
                        </a:rPr>
                        <a:t>Table of Contents </a:t>
                      </a:r>
                      <a:endParaRPr lang="en-US" sz="2400" b="0" dirty="0">
                        <a:solidFill>
                          <a:schemeClr val="accent6">
                            <a:lumMod val="75000"/>
                          </a:schemeClr>
                        </a:solidFill>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solidFill>
                            <a:schemeClr val="accent6">
                              <a:lumMod val="75000"/>
                            </a:schemeClr>
                          </a:solidFill>
                          <a:latin typeface="Calibri" pitchFamily="34" charset="0"/>
                          <a:cs typeface="Calibri" pitchFamily="34" charset="0"/>
                        </a:rPr>
                        <a:t>Sample Contract</a:t>
                      </a:r>
                    </a:p>
                  </a:txBody>
                  <a:tcPr/>
                </a:tc>
              </a:tr>
              <a:tr h="4750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solidFill>
                            <a:schemeClr val="accent6">
                              <a:lumMod val="75000"/>
                            </a:schemeClr>
                          </a:solidFill>
                          <a:latin typeface="Calibri" pitchFamily="34" charset="0"/>
                          <a:cs typeface="Calibri" pitchFamily="34" charset="0"/>
                        </a:rPr>
                        <a:t>Firm Information</a:t>
                      </a:r>
                      <a:endParaRPr lang="en-US" sz="2400" b="0" dirty="0">
                        <a:solidFill>
                          <a:schemeClr val="accent6">
                            <a:lumMod val="75000"/>
                          </a:schemeClr>
                        </a:solidFill>
                        <a:latin typeface="Calibri" pitchFamily="34" charset="0"/>
                        <a:cs typeface="Calibri" pitchFamily="34" charset="0"/>
                      </a:endParaRPr>
                    </a:p>
                  </a:txBody>
                  <a:tcPr>
                    <a:solidFill>
                      <a:schemeClr val="accent1"/>
                    </a:solidFill>
                  </a:tcPr>
                </a:tc>
                <a:tc>
                  <a:txBody>
                    <a:bodyPr/>
                    <a:lstStyle/>
                    <a:p>
                      <a:r>
                        <a:rPr lang="en-US" sz="2400" b="0" dirty="0" smtClean="0">
                          <a:solidFill>
                            <a:schemeClr val="accent6">
                              <a:lumMod val="75000"/>
                            </a:schemeClr>
                          </a:solidFill>
                          <a:latin typeface="Calibri" pitchFamily="34" charset="0"/>
                          <a:cs typeface="Calibri" pitchFamily="34" charset="0"/>
                        </a:rPr>
                        <a:t>Firm</a:t>
                      </a:r>
                      <a:r>
                        <a:rPr lang="en-US" sz="2400" b="0" baseline="0" dirty="0" smtClean="0">
                          <a:solidFill>
                            <a:schemeClr val="accent6">
                              <a:lumMod val="75000"/>
                            </a:schemeClr>
                          </a:solidFill>
                          <a:latin typeface="Calibri" pitchFamily="34" charset="0"/>
                          <a:cs typeface="Calibri" pitchFamily="34" charset="0"/>
                        </a:rPr>
                        <a:t> Organization</a:t>
                      </a:r>
                      <a:endParaRPr lang="en-US" sz="2400" b="0" dirty="0">
                        <a:solidFill>
                          <a:schemeClr val="accent6">
                            <a:lumMod val="75000"/>
                          </a:schemeClr>
                        </a:solidFill>
                        <a:latin typeface="Calibri" pitchFamily="34" charset="0"/>
                        <a:cs typeface="Calibri" pitchFamily="34" charset="0"/>
                      </a:endParaRPr>
                    </a:p>
                  </a:txBody>
                  <a:tcPr>
                    <a:solidFill>
                      <a:schemeClr val="accent1"/>
                    </a:solidFill>
                  </a:tcPr>
                </a:tc>
              </a:tr>
              <a:tr h="475097">
                <a:tc>
                  <a:txBody>
                    <a:bodyPr/>
                    <a:lstStyle/>
                    <a:p>
                      <a:r>
                        <a:rPr lang="en-US" sz="2400" b="0" dirty="0" smtClean="0">
                          <a:solidFill>
                            <a:schemeClr val="accent6">
                              <a:lumMod val="75000"/>
                            </a:schemeClr>
                          </a:solidFill>
                          <a:latin typeface="Calibri" pitchFamily="34" charset="0"/>
                          <a:cs typeface="Calibri" pitchFamily="34" charset="0"/>
                        </a:rPr>
                        <a:t>Project Summary</a:t>
                      </a:r>
                      <a:endParaRPr lang="en-US" sz="2400" b="0" dirty="0">
                        <a:solidFill>
                          <a:schemeClr val="accent6">
                            <a:lumMod val="75000"/>
                          </a:schemeClr>
                        </a:solidFill>
                        <a:latin typeface="Calibri" pitchFamily="34" charset="0"/>
                        <a:cs typeface="Calibri" pitchFamily="34" charset="0"/>
                      </a:endParaRPr>
                    </a:p>
                  </a:txBody>
                  <a:tcPr/>
                </a:tc>
                <a:tc>
                  <a:txBody>
                    <a:bodyPr/>
                    <a:lstStyle/>
                    <a:p>
                      <a:r>
                        <a:rPr lang="en-US" sz="2400" b="0" dirty="0" smtClean="0">
                          <a:solidFill>
                            <a:schemeClr val="accent6">
                              <a:lumMod val="75000"/>
                            </a:schemeClr>
                          </a:solidFill>
                          <a:latin typeface="Calibri" pitchFamily="34" charset="0"/>
                          <a:cs typeface="Calibri" pitchFamily="34" charset="0"/>
                        </a:rPr>
                        <a:t>Retention</a:t>
                      </a:r>
                      <a:endParaRPr lang="en-US" sz="2400" b="0" dirty="0">
                        <a:solidFill>
                          <a:schemeClr val="accent6">
                            <a:lumMod val="75000"/>
                          </a:schemeClr>
                        </a:solidFill>
                        <a:latin typeface="Calibri" pitchFamily="34" charset="0"/>
                        <a:cs typeface="Calibri" pitchFamily="34" charset="0"/>
                      </a:endParaRPr>
                    </a:p>
                  </a:txBody>
                  <a:tcPr/>
                </a:tc>
              </a:tr>
              <a:tr h="475097">
                <a:tc>
                  <a:txBody>
                    <a:bodyPr/>
                    <a:lstStyle/>
                    <a:p>
                      <a:r>
                        <a:rPr lang="en-US" sz="2400" b="0" dirty="0" smtClean="0">
                          <a:solidFill>
                            <a:schemeClr val="accent6">
                              <a:lumMod val="75000"/>
                            </a:schemeClr>
                          </a:solidFill>
                          <a:latin typeface="Calibri" pitchFamily="34" charset="0"/>
                          <a:cs typeface="Calibri" pitchFamily="34" charset="0"/>
                        </a:rPr>
                        <a:t>Program Schedule</a:t>
                      </a:r>
                      <a:endParaRPr lang="en-US" sz="2400" b="0" dirty="0">
                        <a:solidFill>
                          <a:schemeClr val="accent6">
                            <a:lumMod val="75000"/>
                          </a:schemeClr>
                        </a:solidFill>
                        <a:latin typeface="Calibri" pitchFamily="34" charset="0"/>
                        <a:cs typeface="Calibri" pitchFamily="34" charset="0"/>
                      </a:endParaRPr>
                    </a:p>
                  </a:txBody>
                  <a:tcPr>
                    <a:solidFill>
                      <a:schemeClr val="accent1"/>
                    </a:solidFill>
                  </a:tcPr>
                </a:tc>
                <a:tc>
                  <a:txBody>
                    <a:bodyPr/>
                    <a:lstStyle/>
                    <a:p>
                      <a:r>
                        <a:rPr lang="en-US" sz="2400" b="0" dirty="0" smtClean="0">
                          <a:solidFill>
                            <a:schemeClr val="accent6">
                              <a:lumMod val="75000"/>
                            </a:schemeClr>
                          </a:solidFill>
                          <a:latin typeface="Calibri" pitchFamily="34" charset="0"/>
                          <a:cs typeface="Calibri" pitchFamily="34" charset="0"/>
                        </a:rPr>
                        <a:t>Conflicts</a:t>
                      </a:r>
                      <a:r>
                        <a:rPr lang="en-US" sz="2400" b="0" baseline="0" dirty="0" smtClean="0">
                          <a:solidFill>
                            <a:schemeClr val="accent6">
                              <a:lumMod val="75000"/>
                            </a:schemeClr>
                          </a:solidFill>
                          <a:latin typeface="Calibri" pitchFamily="34" charset="0"/>
                          <a:cs typeface="Calibri" pitchFamily="34" charset="0"/>
                        </a:rPr>
                        <a:t> </a:t>
                      </a:r>
                      <a:r>
                        <a:rPr lang="en-US" sz="2400" b="0" dirty="0" smtClean="0">
                          <a:solidFill>
                            <a:schemeClr val="accent6">
                              <a:lumMod val="75000"/>
                            </a:schemeClr>
                          </a:solidFill>
                          <a:latin typeface="Calibri" pitchFamily="34" charset="0"/>
                          <a:cs typeface="Calibri" pitchFamily="34" charset="0"/>
                        </a:rPr>
                        <a:t>of Interest</a:t>
                      </a:r>
                      <a:endParaRPr lang="en-US" sz="2400" b="0" dirty="0">
                        <a:solidFill>
                          <a:schemeClr val="accent6">
                            <a:lumMod val="75000"/>
                          </a:schemeClr>
                        </a:solidFill>
                        <a:latin typeface="Calibri" pitchFamily="34" charset="0"/>
                        <a:cs typeface="Calibri" pitchFamily="34" charset="0"/>
                      </a:endParaRPr>
                    </a:p>
                  </a:txBody>
                  <a:tcPr>
                    <a:solidFill>
                      <a:schemeClr val="accent1"/>
                    </a:solidFill>
                  </a:tcPr>
                </a:tc>
              </a:tr>
              <a:tr h="475097">
                <a:tc>
                  <a:txBody>
                    <a:bodyPr/>
                    <a:lstStyle/>
                    <a:p>
                      <a:r>
                        <a:rPr lang="en-US" sz="2400" b="0" dirty="0" smtClean="0">
                          <a:solidFill>
                            <a:schemeClr val="accent6">
                              <a:lumMod val="75000"/>
                            </a:schemeClr>
                          </a:solidFill>
                          <a:latin typeface="Calibri" pitchFamily="34" charset="0"/>
                          <a:cs typeface="Calibri" pitchFamily="34" charset="0"/>
                        </a:rPr>
                        <a:t>Project Budget</a:t>
                      </a:r>
                      <a:endParaRPr lang="en-US" sz="2400" b="0" dirty="0">
                        <a:solidFill>
                          <a:schemeClr val="accent6">
                            <a:lumMod val="75000"/>
                          </a:schemeClr>
                        </a:solidFill>
                        <a:latin typeface="Calibri" pitchFamily="34" charset="0"/>
                        <a:cs typeface="Calibri" pitchFamily="34" charset="0"/>
                      </a:endParaRPr>
                    </a:p>
                  </a:txBody>
                  <a:tcPr/>
                </a:tc>
                <a:tc>
                  <a:txBody>
                    <a:bodyPr/>
                    <a:lstStyle/>
                    <a:p>
                      <a:r>
                        <a:rPr lang="en-US" sz="2400" b="0" dirty="0" smtClean="0">
                          <a:solidFill>
                            <a:schemeClr val="accent6">
                              <a:lumMod val="75000"/>
                            </a:schemeClr>
                          </a:solidFill>
                          <a:latin typeface="Calibri" pitchFamily="34" charset="0"/>
                          <a:cs typeface="Calibri" pitchFamily="34" charset="0"/>
                        </a:rPr>
                        <a:t>Additional Data</a:t>
                      </a:r>
                      <a:endParaRPr lang="en-US" sz="2400" b="0" dirty="0">
                        <a:solidFill>
                          <a:schemeClr val="accent6">
                            <a:lumMod val="75000"/>
                          </a:schemeClr>
                        </a:solidFill>
                        <a:latin typeface="Calibri" pitchFamily="34" charset="0"/>
                        <a:cs typeface="Calibri" pitchFamily="34" charset="0"/>
                      </a:endParaRPr>
                    </a:p>
                  </a:txBody>
                  <a:tcPr/>
                </a:tc>
              </a:tr>
              <a:tr h="475097">
                <a:tc>
                  <a:txBody>
                    <a:bodyPr/>
                    <a:lstStyle/>
                    <a:p>
                      <a:r>
                        <a:rPr lang="en-US" sz="2400" b="0" dirty="0" smtClean="0">
                          <a:solidFill>
                            <a:schemeClr val="accent6">
                              <a:lumMod val="75000"/>
                            </a:schemeClr>
                          </a:solidFill>
                          <a:latin typeface="Calibri" pitchFamily="34" charset="0"/>
                          <a:cs typeface="Calibri" pitchFamily="34" charset="0"/>
                        </a:rPr>
                        <a:t>Equipment Component</a:t>
                      </a:r>
                      <a:endParaRPr lang="en-US" sz="2400" b="0" dirty="0">
                        <a:solidFill>
                          <a:schemeClr val="accent6">
                            <a:lumMod val="75000"/>
                          </a:schemeClr>
                        </a:solidFill>
                        <a:latin typeface="Calibri" pitchFamily="34" charset="0"/>
                        <a:cs typeface="Calibri" pitchFamily="34" charset="0"/>
                      </a:endParaRPr>
                    </a:p>
                  </a:txBody>
                  <a:tcPr>
                    <a:solidFill>
                      <a:schemeClr val="accent1"/>
                    </a:solidFill>
                  </a:tcPr>
                </a:tc>
                <a:tc>
                  <a:txBody>
                    <a:bodyPr/>
                    <a:lstStyle/>
                    <a:p>
                      <a:r>
                        <a:rPr lang="en-US" sz="2400" b="0" dirty="0" smtClean="0">
                          <a:solidFill>
                            <a:schemeClr val="accent6">
                              <a:lumMod val="75000"/>
                            </a:schemeClr>
                          </a:solidFill>
                          <a:latin typeface="Calibri" pitchFamily="34" charset="0"/>
                          <a:cs typeface="Calibri" pitchFamily="34" charset="0"/>
                        </a:rPr>
                        <a:t>Exceptions</a:t>
                      </a:r>
                      <a:endParaRPr lang="en-US" sz="2400" b="0" dirty="0">
                        <a:solidFill>
                          <a:schemeClr val="accent6">
                            <a:lumMod val="75000"/>
                          </a:schemeClr>
                        </a:solidFill>
                        <a:latin typeface="Calibri" pitchFamily="34" charset="0"/>
                        <a:cs typeface="Calibri" pitchFamily="34" charset="0"/>
                      </a:endParaRPr>
                    </a:p>
                  </a:txBody>
                  <a:tcPr>
                    <a:solidFill>
                      <a:schemeClr val="accent1">
                        <a:lumMod val="90000"/>
                      </a:schemeClr>
                    </a:solidFill>
                  </a:tcPr>
                </a:tc>
              </a:tr>
              <a:tr h="475097">
                <a:tc>
                  <a:txBody>
                    <a:bodyPr/>
                    <a:lstStyle/>
                    <a:p>
                      <a:r>
                        <a:rPr lang="en-US" sz="2400" b="0" dirty="0" smtClean="0">
                          <a:solidFill>
                            <a:schemeClr val="accent6">
                              <a:lumMod val="75000"/>
                            </a:schemeClr>
                          </a:solidFill>
                          <a:latin typeface="Calibri" pitchFamily="34" charset="0"/>
                          <a:cs typeface="Calibri" pitchFamily="34" charset="0"/>
                        </a:rPr>
                        <a:t>Service Component</a:t>
                      </a:r>
                      <a:endParaRPr lang="en-US" sz="2400" b="0" dirty="0">
                        <a:solidFill>
                          <a:schemeClr val="accent6">
                            <a:lumMod val="75000"/>
                          </a:schemeClr>
                        </a:solidFill>
                        <a:latin typeface="Calibri" pitchFamily="34" charset="0"/>
                        <a:cs typeface="Calibri" pitchFamily="34" charset="0"/>
                      </a:endParaRPr>
                    </a:p>
                  </a:txBody>
                  <a:tcPr/>
                </a:tc>
                <a:tc>
                  <a:txBody>
                    <a:bodyPr/>
                    <a:lstStyle/>
                    <a:p>
                      <a:endParaRPr lang="en-US" sz="2400" b="0" dirty="0">
                        <a:solidFill>
                          <a:schemeClr val="accent6">
                            <a:lumMod val="75000"/>
                          </a:schemeClr>
                        </a:solidFill>
                        <a:latin typeface="Calibri" pitchFamily="34" charset="0"/>
                        <a:cs typeface="Calibri" pitchFamily="34" charset="0"/>
                      </a:endParaRPr>
                    </a:p>
                  </a:txBody>
                  <a:tcPr>
                    <a:noFill/>
                  </a:tcPr>
                </a:tc>
              </a:tr>
            </a:tbl>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descr="pix00f"/>
          <p:cNvPicPr>
            <a:picLocks noChangeAspect="1" noChangeArrowheads="1"/>
          </p:cNvPicPr>
          <p:nvPr/>
        </p:nvPicPr>
        <p:blipFill>
          <a:blip r:embed="rId3"/>
          <a:srcRect/>
          <a:stretch>
            <a:fillRect/>
          </a:stretch>
        </p:blipFill>
        <p:spPr bwMode="auto">
          <a:xfrm>
            <a:off x="0" y="6350"/>
            <a:ext cx="7632700" cy="1447800"/>
          </a:xfrm>
          <a:prstGeom prst="rect">
            <a:avLst/>
          </a:prstGeom>
          <a:noFill/>
          <a:ln w="9525">
            <a:noFill/>
            <a:miter lim="800000"/>
            <a:headEnd/>
            <a:tailEnd/>
          </a:ln>
        </p:spPr>
      </p:pic>
      <p:grpSp>
        <p:nvGrpSpPr>
          <p:cNvPr id="65538" name="Group 3"/>
          <p:cNvGrpSpPr>
            <a:grpSpLocks/>
          </p:cNvGrpSpPr>
          <p:nvPr/>
        </p:nvGrpSpPr>
        <p:grpSpPr bwMode="auto">
          <a:xfrm>
            <a:off x="0" y="0"/>
            <a:ext cx="9144000" cy="1635125"/>
            <a:chOff x="0" y="0"/>
            <a:chExt cx="5760" cy="1030"/>
          </a:xfrm>
        </p:grpSpPr>
        <p:sp>
          <p:nvSpPr>
            <p:cNvPr id="517124" name="Rectangle 4"/>
            <p:cNvSpPr>
              <a:spLocks noChangeArrowheads="1"/>
            </p:cNvSpPr>
            <p:nvPr/>
          </p:nvSpPr>
          <p:spPr bwMode="auto">
            <a:xfrm>
              <a:off x="0" y="0"/>
              <a:ext cx="4818" cy="1030"/>
            </a:xfrm>
            <a:prstGeom prst="rect">
              <a:avLst/>
            </a:prstGeom>
            <a:gradFill rotWithShape="1">
              <a:gsLst>
                <a:gs pos="0">
                  <a:schemeClr val="bg1">
                    <a:alpha val="30000"/>
                  </a:schemeClr>
                </a:gs>
                <a:gs pos="100000">
                  <a:schemeClr val="bg1">
                    <a:gamma/>
                    <a:tint val="0"/>
                    <a:invGamma/>
                  </a:schemeClr>
                </a:gs>
              </a:gsLst>
              <a:lin ang="0" scaled="1"/>
            </a:gradFill>
            <a:ln>
              <a:noFill/>
            </a:ln>
            <a:effectLst/>
            <a:extLst/>
          </p:spPr>
          <p:txBody>
            <a:bodyPr wrap="none" anchor="ctr"/>
            <a:lstStyle/>
            <a:p>
              <a:pPr algn="ctr">
                <a:lnSpc>
                  <a:spcPct val="120000"/>
                </a:lnSpc>
                <a:defRPr/>
              </a:pPr>
              <a:endParaRPr lang="en-US" dirty="0">
                <a:effectLst>
                  <a:outerShdw blurRad="38100" dist="38100" dir="2700000" algn="tl">
                    <a:srgbClr val="000000">
                      <a:alpha val="43137"/>
                    </a:srgbClr>
                  </a:outerShdw>
                </a:effectLst>
              </a:endParaRPr>
            </a:p>
          </p:txBody>
        </p:sp>
        <p:sp>
          <p:nvSpPr>
            <p:cNvPr id="517125" name="Rectangle 5"/>
            <p:cNvSpPr>
              <a:spLocks noChangeArrowheads="1"/>
            </p:cNvSpPr>
            <p:nvPr/>
          </p:nvSpPr>
          <p:spPr bwMode="auto">
            <a:xfrm>
              <a:off x="720" y="868"/>
              <a:ext cx="5040" cy="48"/>
            </a:xfrm>
            <a:prstGeom prst="rect">
              <a:avLst/>
            </a:prstGeom>
            <a:gradFill rotWithShape="1">
              <a:gsLst>
                <a:gs pos="0">
                  <a:schemeClr val="accent2">
                    <a:alpha val="0"/>
                  </a:schemeClr>
                </a:gs>
                <a:gs pos="100000">
                  <a:schemeClr val="accent2">
                    <a:alpha val="89999"/>
                  </a:schemeClr>
                </a:gs>
              </a:gsLst>
              <a:lin ang="0" scaled="1"/>
            </a:gradFill>
            <a:ln>
              <a:noFill/>
            </a:ln>
            <a:effectLst/>
            <a:extLst/>
          </p:spPr>
          <p:txBody>
            <a:bodyPr wrap="none" anchor="ctr"/>
            <a:lstStyle/>
            <a:p>
              <a:pPr algn="ctr">
                <a:lnSpc>
                  <a:spcPct val="120000"/>
                </a:lnSpc>
                <a:defRPr/>
              </a:pPr>
              <a:endParaRPr lang="en-US" dirty="0">
                <a:effectLst>
                  <a:outerShdw blurRad="38100" dist="38100" dir="2700000" algn="tl">
                    <a:srgbClr val="000000">
                      <a:alpha val="43137"/>
                    </a:srgbClr>
                  </a:outerShdw>
                </a:effectLst>
              </a:endParaRPr>
            </a:p>
          </p:txBody>
        </p:sp>
      </p:grpSp>
      <p:sp>
        <p:nvSpPr>
          <p:cNvPr id="517127" name="Rectangle 7"/>
          <p:cNvSpPr>
            <a:spLocks noGrp="1" noChangeArrowheads="1"/>
          </p:cNvSpPr>
          <p:nvPr>
            <p:ph type="body" idx="1"/>
          </p:nvPr>
        </p:nvSpPr>
        <p:spPr>
          <a:xfrm>
            <a:off x="388938" y="2074863"/>
            <a:ext cx="8639175" cy="4783137"/>
          </a:xfrm>
          <a:extLst/>
        </p:spPr>
        <p:txBody>
          <a:bodyPr/>
          <a:lstStyle/>
          <a:p>
            <a:pPr marL="342900" lvl="1" indent="-342900">
              <a:spcAft>
                <a:spcPts val="1200"/>
              </a:spcAft>
              <a:buSzPct val="85000"/>
              <a:buFont typeface="Arial" pitchFamily="34" charset="0"/>
              <a:buChar char="•"/>
              <a:tabLst>
                <a:tab pos="1658938" algn="l"/>
              </a:tabLst>
              <a:defRPr/>
            </a:pPr>
            <a:endParaRPr lang="en-US" sz="2400" dirty="0">
              <a:latin typeface="Calibri" pitchFamily="34" charset="0"/>
              <a:ea typeface="+mn-ea"/>
              <a:cs typeface="Calibri" pitchFamily="34" charset="0"/>
            </a:endParaRPr>
          </a:p>
        </p:txBody>
      </p:sp>
      <p:sp>
        <p:nvSpPr>
          <p:cNvPr id="3" name="Title 2"/>
          <p:cNvSpPr>
            <a:spLocks noGrp="1"/>
          </p:cNvSpPr>
          <p:nvPr>
            <p:ph type="title"/>
          </p:nvPr>
        </p:nvSpPr>
        <p:spPr>
          <a:xfrm>
            <a:off x="404813" y="0"/>
            <a:ext cx="7612062" cy="1417638"/>
          </a:xfrm>
        </p:spPr>
        <p:txBody>
          <a:bodyPr/>
          <a:lstStyle/>
          <a:p>
            <a:pPr eaLnBrk="1" hangingPunct="1">
              <a:defRPr/>
            </a:pPr>
            <a:r>
              <a:rPr smtClean="0">
                <a:latin typeface="Calibri" pitchFamily="34" charset="0"/>
                <a:cs typeface="Calibri" pitchFamily="34" charset="0"/>
              </a:rPr>
              <a:t>RFP - Timeline</a:t>
            </a:r>
            <a:endParaRPr>
              <a:latin typeface="Calibri" pitchFamily="34" charset="0"/>
              <a:cs typeface="Calibri" pitchFamily="34" charset="0"/>
            </a:endParaRPr>
          </a:p>
        </p:txBody>
      </p:sp>
      <p:sp>
        <p:nvSpPr>
          <p:cNvPr id="4" name="Rectangle 3"/>
          <p:cNvSpPr/>
          <p:nvPr/>
        </p:nvSpPr>
        <p:spPr>
          <a:xfrm>
            <a:off x="-9525" y="1612900"/>
            <a:ext cx="9037638" cy="647700"/>
          </a:xfrm>
          <a:prstGeom prst="rect">
            <a:avLst/>
          </a:prstGeom>
        </p:spPr>
        <p:txBody>
          <a:bodyPr>
            <a:spAutoFit/>
          </a:bodyPr>
          <a:lstStyle/>
          <a:p>
            <a:pPr marL="341312">
              <a:spcBef>
                <a:spcPts val="1200"/>
              </a:spcBef>
              <a:spcAft>
                <a:spcPts val="600"/>
              </a:spcAft>
              <a:defRPr/>
            </a:pPr>
            <a:r>
              <a:rPr lang="en-US" sz="3600" dirty="0">
                <a:effectLst>
                  <a:outerShdw blurRad="38100" dist="38100" dir="2700000" algn="tl">
                    <a:srgbClr val="000000">
                      <a:alpha val="43137"/>
                    </a:srgbClr>
                  </a:outerShdw>
                </a:effectLst>
                <a:latin typeface="Arial" pitchFamily="34" charset="0"/>
                <a:ea typeface="Tahoma" pitchFamily="34" charset="0"/>
                <a:cs typeface="Arial" pitchFamily="34" charset="0"/>
              </a:rPr>
              <a:t> </a:t>
            </a:r>
          </a:p>
        </p:txBody>
      </p:sp>
      <p:graphicFrame>
        <p:nvGraphicFramePr>
          <p:cNvPr id="2" name="Table 1"/>
          <p:cNvGraphicFramePr>
            <a:graphicFrameLocks noGrp="1"/>
          </p:cNvGraphicFramePr>
          <p:nvPr>
            <p:extLst>
              <p:ext uri="{D42A27DB-BD31-4B8C-83A1-F6EECF244321}">
                <p14:modId xmlns:p14="http://schemas.microsoft.com/office/powerpoint/2010/main" val="1021607033"/>
              </p:ext>
            </p:extLst>
          </p:nvPr>
        </p:nvGraphicFramePr>
        <p:xfrm>
          <a:off x="71438" y="1524000"/>
          <a:ext cx="9026525" cy="5237163"/>
        </p:xfrm>
        <a:graphic>
          <a:graphicData uri="http://schemas.openxmlformats.org/drawingml/2006/table">
            <a:tbl>
              <a:tblPr/>
              <a:tblGrid>
                <a:gridCol w="2439987"/>
                <a:gridCol w="6586538"/>
              </a:tblGrid>
              <a:tr h="357188">
                <a:tc>
                  <a:txBody>
                    <a:bodyPr/>
                    <a:lstStyle/>
                    <a:p>
                      <a:pPr marL="342900" marR="0" lvl="0" indent="-342900" algn="ctr" defTabSz="914400" rtl="0" eaLnBrk="1" fontAlgn="base" latinLnBrk="0" hangingPunct="1">
                        <a:lnSpc>
                          <a:spcPct val="115000"/>
                        </a:lnSpc>
                        <a:spcBef>
                          <a:spcPct val="0"/>
                        </a:spcBef>
                        <a:spcAft>
                          <a:spcPts val="600"/>
                        </a:spcAft>
                        <a:buClrTx/>
                        <a:buSzTx/>
                        <a:buFont typeface="Symbol" pitchFamily="18" charset="2"/>
                        <a:buChar char=""/>
                        <a:tabLst/>
                      </a:pPr>
                      <a:r>
                        <a:rPr kumimoji="0" lang="en-US" sz="2000" b="1" i="0" u="none" strike="noStrike" cap="none" normalizeH="0" baseline="0" dirty="0" smtClean="0">
                          <a:ln>
                            <a:noFill/>
                          </a:ln>
                          <a:solidFill>
                            <a:schemeClr val="tx1"/>
                          </a:solidFill>
                          <a:effectLst/>
                          <a:latin typeface="Calibri" pitchFamily="34" charset="0"/>
                        </a:rPr>
                        <a:t>March 8, 2012</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800100" marR="0" lvl="1" indent="-342900" algn="l" defTabSz="914400" rtl="0" eaLnBrk="1" fontAlgn="base" latinLnBrk="0" hangingPunct="1">
                        <a:lnSpc>
                          <a:spcPct val="115000"/>
                        </a:lnSpc>
                        <a:spcBef>
                          <a:spcPts val="300"/>
                        </a:spcBef>
                        <a:spcAft>
                          <a:spcPct val="0"/>
                        </a:spcAft>
                        <a:buClrTx/>
                        <a:buSzTx/>
                        <a:buFont typeface="Symbol" pitchFamily="18" charset="2"/>
                        <a:buChar char=""/>
                        <a:tabLst/>
                      </a:pPr>
                      <a:r>
                        <a:rPr kumimoji="0" lang="en-US" sz="1800" b="0" i="0" u="none" strike="noStrike" cap="none" normalizeH="0" baseline="0" dirty="0" smtClean="0">
                          <a:ln>
                            <a:noFill/>
                          </a:ln>
                          <a:solidFill>
                            <a:schemeClr val="tx1"/>
                          </a:solidFill>
                          <a:effectLst/>
                          <a:latin typeface="Calibri" pitchFamily="34" charset="0"/>
                        </a:rPr>
                        <a:t>Close RFP</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3F9FA"/>
                    </a:solidFill>
                  </a:tcPr>
                </a:tc>
              </a:tr>
              <a:tr h="3108325">
                <a:tc>
                  <a:txBody>
                    <a:bodyPr/>
                    <a:lstStyle/>
                    <a:p>
                      <a:pPr marL="342900" marR="0" lvl="0" indent="-342900" algn="ctr" defTabSz="914400" rtl="0" eaLnBrk="1" fontAlgn="base" latinLnBrk="0" hangingPunct="1">
                        <a:lnSpc>
                          <a:spcPct val="115000"/>
                        </a:lnSpc>
                        <a:spcBef>
                          <a:spcPct val="0"/>
                        </a:spcBef>
                        <a:spcAft>
                          <a:spcPts val="600"/>
                        </a:spcAft>
                        <a:buClrTx/>
                        <a:buSzTx/>
                        <a:buFont typeface="Symbol" pitchFamily="18" charset="2"/>
                        <a:buChar char=""/>
                        <a:tabLst/>
                      </a:pPr>
                      <a:r>
                        <a:rPr kumimoji="0" lang="en-US" sz="2000" b="1" i="0" u="none" strike="noStrike" cap="none" normalizeH="0" baseline="0" dirty="0" smtClean="0">
                          <a:ln>
                            <a:noFill/>
                          </a:ln>
                          <a:solidFill>
                            <a:schemeClr val="tx1"/>
                          </a:solidFill>
                          <a:effectLst/>
                          <a:latin typeface="Calibri" pitchFamily="34" charset="0"/>
                        </a:rPr>
                        <a:t>March  - April</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800100" marR="0" lvl="1" indent="-342900" algn="l" defTabSz="914400" rtl="0" eaLnBrk="1" fontAlgn="base" latinLnBrk="0" hangingPunct="1">
                        <a:lnSpc>
                          <a:spcPct val="115000"/>
                        </a:lnSpc>
                        <a:spcBef>
                          <a:spcPts val="300"/>
                        </a:spcBef>
                        <a:spcAft>
                          <a:spcPct val="0"/>
                        </a:spcAft>
                        <a:buClrTx/>
                        <a:buSzTx/>
                        <a:buFont typeface="Symbol" pitchFamily="18" charset="2"/>
                        <a:buChar char=""/>
                        <a:tabLst/>
                      </a:pPr>
                      <a:r>
                        <a:rPr kumimoji="0" lang="en-US" sz="1800" b="0" i="0" u="none" strike="noStrike" cap="none" normalizeH="0" baseline="0" dirty="0" smtClean="0">
                          <a:ln>
                            <a:noFill/>
                          </a:ln>
                          <a:solidFill>
                            <a:schemeClr val="tx1"/>
                          </a:solidFill>
                          <a:effectLst/>
                          <a:latin typeface="Calibri" pitchFamily="34" charset="0"/>
                        </a:rPr>
                        <a:t>Review and Score Proposals</a:t>
                      </a:r>
                    </a:p>
                    <a:p>
                      <a:pPr marL="800100" marR="0" lvl="1" indent="-342900" algn="l" defTabSz="914400" rtl="0" eaLnBrk="1" fontAlgn="base" latinLnBrk="0" hangingPunct="1">
                        <a:lnSpc>
                          <a:spcPct val="115000"/>
                        </a:lnSpc>
                        <a:spcBef>
                          <a:spcPts val="300"/>
                        </a:spcBef>
                        <a:spcAft>
                          <a:spcPct val="0"/>
                        </a:spcAft>
                        <a:buClrTx/>
                        <a:buSzTx/>
                        <a:buFont typeface="Symbol" pitchFamily="18" charset="2"/>
                        <a:buChar char=""/>
                        <a:tabLst/>
                      </a:pPr>
                      <a:r>
                        <a:rPr kumimoji="0" lang="en-US" sz="1800" b="0" i="0" u="none" strike="noStrike" cap="none" normalizeH="0" baseline="0" dirty="0" smtClean="0">
                          <a:ln>
                            <a:noFill/>
                          </a:ln>
                          <a:solidFill>
                            <a:schemeClr val="tx1"/>
                          </a:solidFill>
                          <a:effectLst/>
                          <a:latin typeface="Calibri" pitchFamily="34" charset="0"/>
                        </a:rPr>
                        <a:t>Initiate Pre-Award Audit</a:t>
                      </a:r>
                    </a:p>
                    <a:p>
                      <a:pPr marL="800100" marR="0" lvl="1" indent="-342900" algn="l" defTabSz="914400" rtl="0" eaLnBrk="1" fontAlgn="base" latinLnBrk="0" hangingPunct="1">
                        <a:lnSpc>
                          <a:spcPct val="115000"/>
                        </a:lnSpc>
                        <a:spcBef>
                          <a:spcPts val="300"/>
                        </a:spcBef>
                        <a:spcAft>
                          <a:spcPct val="0"/>
                        </a:spcAft>
                        <a:buClrTx/>
                        <a:buSzTx/>
                        <a:buFont typeface="Symbol" pitchFamily="18" charset="2"/>
                        <a:buChar char=""/>
                        <a:tabLst/>
                      </a:pPr>
                      <a:r>
                        <a:rPr kumimoji="0" lang="en-US" sz="1800" b="0" i="0" u="none" strike="noStrike" cap="none" normalizeH="0" baseline="0" dirty="0" smtClean="0">
                          <a:ln>
                            <a:noFill/>
                          </a:ln>
                          <a:solidFill>
                            <a:schemeClr val="tx1"/>
                          </a:solidFill>
                          <a:effectLst/>
                          <a:latin typeface="Calibri" pitchFamily="34" charset="0"/>
                        </a:rPr>
                        <a:t>Follow up questions and negotiations with top-ranking candidate(s)</a:t>
                      </a:r>
                    </a:p>
                    <a:p>
                      <a:pPr marL="800100" marR="0" lvl="1" indent="-342900" algn="l" defTabSz="914400" rtl="0" eaLnBrk="1" fontAlgn="base" latinLnBrk="0" hangingPunct="1">
                        <a:lnSpc>
                          <a:spcPct val="115000"/>
                        </a:lnSpc>
                        <a:spcBef>
                          <a:spcPts val="300"/>
                        </a:spcBef>
                        <a:spcAft>
                          <a:spcPct val="0"/>
                        </a:spcAft>
                        <a:buClrTx/>
                        <a:buSzTx/>
                        <a:buFont typeface="Symbol" pitchFamily="18" charset="2"/>
                        <a:buChar char=""/>
                        <a:tabLst/>
                      </a:pPr>
                      <a:r>
                        <a:rPr kumimoji="0" lang="en-US" sz="1800" b="0" i="0" u="none" strike="noStrike" cap="none" normalizeH="0" baseline="0" dirty="0" smtClean="0">
                          <a:ln>
                            <a:noFill/>
                          </a:ln>
                          <a:solidFill>
                            <a:schemeClr val="tx1"/>
                          </a:solidFill>
                          <a:effectLst/>
                          <a:latin typeface="Calibri" pitchFamily="34" charset="0"/>
                        </a:rPr>
                        <a:t>Finalize Pre-Award Audit</a:t>
                      </a:r>
                    </a:p>
                    <a:p>
                      <a:pPr marL="800100" marR="0" lvl="1" indent="-342900" algn="l" defTabSz="914400" rtl="0" eaLnBrk="1" fontAlgn="base" latinLnBrk="0" hangingPunct="1">
                        <a:lnSpc>
                          <a:spcPct val="115000"/>
                        </a:lnSpc>
                        <a:spcBef>
                          <a:spcPts val="300"/>
                        </a:spcBef>
                        <a:spcAft>
                          <a:spcPct val="0"/>
                        </a:spcAft>
                        <a:buClrTx/>
                        <a:buSzTx/>
                        <a:buFont typeface="Symbol" pitchFamily="18" charset="2"/>
                        <a:buChar char=""/>
                        <a:tabLst/>
                      </a:pPr>
                      <a:r>
                        <a:rPr kumimoji="0" lang="en-US" sz="1800" b="0" i="0" u="none" strike="noStrike" cap="none" normalizeH="0" baseline="0" dirty="0" smtClean="0">
                          <a:ln>
                            <a:noFill/>
                          </a:ln>
                          <a:solidFill>
                            <a:schemeClr val="tx1"/>
                          </a:solidFill>
                          <a:effectLst/>
                          <a:latin typeface="Calibri" pitchFamily="34" charset="0"/>
                        </a:rPr>
                        <a:t>Finalize negotiations </a:t>
                      </a:r>
                    </a:p>
                    <a:p>
                      <a:pPr marL="800100" marR="0" lvl="1" indent="-342900" algn="l" defTabSz="914400" rtl="0" eaLnBrk="1" fontAlgn="base" latinLnBrk="0" hangingPunct="1">
                        <a:lnSpc>
                          <a:spcPct val="115000"/>
                        </a:lnSpc>
                        <a:spcBef>
                          <a:spcPts val="300"/>
                        </a:spcBef>
                        <a:spcAft>
                          <a:spcPct val="0"/>
                        </a:spcAft>
                        <a:buClrTx/>
                        <a:buSzTx/>
                        <a:buFont typeface="Symbol" pitchFamily="18" charset="2"/>
                        <a:buChar char=""/>
                        <a:tabLst/>
                      </a:pPr>
                      <a:r>
                        <a:rPr kumimoji="0" lang="en-US" sz="1800" b="0" i="0" u="none" strike="noStrike" cap="none" normalizeH="0" baseline="0" dirty="0" smtClean="0">
                          <a:ln>
                            <a:noFill/>
                          </a:ln>
                          <a:solidFill>
                            <a:schemeClr val="tx1"/>
                          </a:solidFill>
                          <a:effectLst/>
                          <a:latin typeface="Calibri" pitchFamily="34" charset="0"/>
                        </a:rPr>
                        <a:t>Finalize draft Vendor Agreement </a:t>
                      </a:r>
                    </a:p>
                    <a:p>
                      <a:pPr marL="800100" marR="0" lvl="1" indent="-342900" algn="l" defTabSz="914400" rtl="0" eaLnBrk="1" fontAlgn="base" latinLnBrk="0" hangingPunct="1">
                        <a:lnSpc>
                          <a:spcPct val="115000"/>
                        </a:lnSpc>
                        <a:spcBef>
                          <a:spcPts val="300"/>
                        </a:spcBef>
                        <a:spcAft>
                          <a:spcPct val="0"/>
                        </a:spcAft>
                        <a:buClrTx/>
                        <a:buSzTx/>
                        <a:buFont typeface="Symbol" pitchFamily="18" charset="2"/>
                        <a:buChar char=""/>
                        <a:tabLst/>
                      </a:pPr>
                      <a:r>
                        <a:rPr kumimoji="0" lang="en-US" sz="1800" b="0" i="0" u="none" strike="noStrike" cap="none" normalizeH="0" baseline="0" dirty="0" smtClean="0">
                          <a:ln>
                            <a:noFill/>
                          </a:ln>
                          <a:solidFill>
                            <a:schemeClr val="tx1"/>
                          </a:solidFill>
                          <a:effectLst/>
                          <a:latin typeface="Calibri" pitchFamily="34" charset="0"/>
                        </a:rPr>
                        <a:t>Air District Board of Directors Meeting  -  Consideration of Recommendation for Vendor Selection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714375">
                <a:tc>
                  <a:txBody>
                    <a:bodyPr/>
                    <a:lstStyle/>
                    <a:p>
                      <a:pPr marL="342900" marR="0" lvl="0" indent="-342900" algn="ctr" defTabSz="914400" rtl="0" eaLnBrk="1" fontAlgn="base" latinLnBrk="0" hangingPunct="1">
                        <a:lnSpc>
                          <a:spcPct val="115000"/>
                        </a:lnSpc>
                        <a:spcBef>
                          <a:spcPct val="0"/>
                        </a:spcBef>
                        <a:spcAft>
                          <a:spcPct val="0"/>
                        </a:spcAft>
                        <a:buClrTx/>
                        <a:buSzTx/>
                        <a:buFont typeface="Symbol" pitchFamily="18" charset="2"/>
                        <a:buChar char=""/>
                        <a:tabLst/>
                      </a:pPr>
                      <a:r>
                        <a:rPr kumimoji="0" lang="en-US" sz="2000" b="1" i="0" u="none" strike="noStrike" cap="none" normalizeH="0" baseline="0" smtClean="0">
                          <a:ln>
                            <a:noFill/>
                          </a:ln>
                          <a:solidFill>
                            <a:schemeClr val="tx1"/>
                          </a:solidFill>
                          <a:effectLst/>
                          <a:latin typeface="Calibri" pitchFamily="34" charset="0"/>
                        </a:rPr>
                        <a:t>Mid to Late April</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800100" marR="0" lvl="1" indent="-342900" algn="l" defTabSz="914400" rtl="0" eaLnBrk="1" fontAlgn="base" latinLnBrk="0" hangingPunct="1">
                        <a:lnSpc>
                          <a:spcPct val="115000"/>
                        </a:lnSpc>
                        <a:spcBef>
                          <a:spcPts val="300"/>
                        </a:spcBef>
                        <a:spcAft>
                          <a:spcPct val="0"/>
                        </a:spcAft>
                        <a:buClrTx/>
                        <a:buSzTx/>
                        <a:buFont typeface="Symbol" pitchFamily="18" charset="2"/>
                        <a:buChar char=""/>
                        <a:tabLst/>
                      </a:pPr>
                      <a:r>
                        <a:rPr kumimoji="0" lang="en-US" sz="1800" b="0" i="0" u="none" strike="noStrike" cap="none" normalizeH="0" baseline="0" dirty="0" smtClean="0">
                          <a:ln>
                            <a:noFill/>
                          </a:ln>
                          <a:solidFill>
                            <a:schemeClr val="tx1"/>
                          </a:solidFill>
                          <a:effectLst/>
                          <a:latin typeface="Calibri" pitchFamily="34" charset="0"/>
                        </a:rPr>
                        <a:t>Contract Executed</a:t>
                      </a:r>
                    </a:p>
                    <a:p>
                      <a:pPr marL="800100" marR="0" lvl="1" indent="-342900" algn="l" defTabSz="914400" rtl="0" eaLnBrk="1" fontAlgn="base" latinLnBrk="0" hangingPunct="1">
                        <a:lnSpc>
                          <a:spcPct val="115000"/>
                        </a:lnSpc>
                        <a:spcBef>
                          <a:spcPts val="300"/>
                        </a:spcBef>
                        <a:spcAft>
                          <a:spcPct val="0"/>
                        </a:spcAft>
                        <a:buClrTx/>
                        <a:buSzTx/>
                        <a:buFont typeface="Symbol" pitchFamily="18" charset="2"/>
                        <a:buChar char=""/>
                        <a:tabLst/>
                      </a:pPr>
                      <a:r>
                        <a:rPr kumimoji="0" lang="en-US" sz="1800" b="0" i="0" u="none" strike="noStrike" cap="none" normalizeH="0" baseline="0" dirty="0" smtClean="0">
                          <a:ln>
                            <a:noFill/>
                          </a:ln>
                          <a:solidFill>
                            <a:schemeClr val="tx1"/>
                          </a:solidFill>
                          <a:effectLst/>
                          <a:latin typeface="Calibri" pitchFamily="34" charset="0"/>
                        </a:rPr>
                        <a:t>Contractor begins work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676275">
                <a:tc>
                  <a:txBody>
                    <a:bodyPr/>
                    <a:lstStyle/>
                    <a:p>
                      <a:pPr marL="342900" marR="0" lvl="0" indent="-342900" algn="ctr" defTabSz="914400" rtl="0" eaLnBrk="1" fontAlgn="base" latinLnBrk="0" hangingPunct="1">
                        <a:lnSpc>
                          <a:spcPct val="115000"/>
                        </a:lnSpc>
                        <a:spcBef>
                          <a:spcPct val="0"/>
                        </a:spcBef>
                        <a:spcAft>
                          <a:spcPts val="600"/>
                        </a:spcAft>
                        <a:buClrTx/>
                        <a:buSzTx/>
                        <a:buFont typeface="Symbol" pitchFamily="18" charset="2"/>
                        <a:buChar char=""/>
                        <a:tabLst/>
                      </a:pPr>
                      <a:r>
                        <a:rPr kumimoji="0" lang="en-US" sz="2000" b="1" i="0" u="none" strike="noStrike" cap="none" normalizeH="0" baseline="0" smtClean="0">
                          <a:ln>
                            <a:noFill/>
                          </a:ln>
                          <a:solidFill>
                            <a:schemeClr val="tx1"/>
                          </a:solidFill>
                          <a:effectLst/>
                          <a:latin typeface="Calibri" pitchFamily="34" charset="0"/>
                        </a:rPr>
                        <a:t>May 10, 2012 – </a:t>
                      </a:r>
                      <a:r>
                        <a:rPr kumimoji="0" lang="en-US" sz="1800" b="1" i="0" u="none" strike="noStrike" cap="none" normalizeH="0" baseline="0" smtClean="0">
                          <a:ln>
                            <a:noFill/>
                          </a:ln>
                          <a:solidFill>
                            <a:schemeClr val="tx1"/>
                          </a:solidFill>
                          <a:effectLst/>
                          <a:latin typeface="Calibri" pitchFamily="34" charset="0"/>
                        </a:rPr>
                        <a:t>Bike to Work Week</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800100" marR="0" lvl="1" indent="-342900" algn="l" defTabSz="914400" rtl="0" eaLnBrk="1" fontAlgn="base" latinLnBrk="0" hangingPunct="1">
                        <a:lnSpc>
                          <a:spcPct val="115000"/>
                        </a:lnSpc>
                        <a:spcBef>
                          <a:spcPts val="300"/>
                        </a:spcBef>
                        <a:spcAft>
                          <a:spcPct val="0"/>
                        </a:spcAft>
                        <a:buClrTx/>
                        <a:buSzTx/>
                        <a:buFont typeface="Symbol" pitchFamily="18" charset="2"/>
                        <a:buChar char=""/>
                        <a:tabLst/>
                      </a:pPr>
                      <a:r>
                        <a:rPr kumimoji="0" lang="en-US" sz="1800" b="0" i="0" u="none" strike="noStrike" cap="none" normalizeH="0" baseline="0" dirty="0" smtClean="0">
                          <a:ln>
                            <a:noFill/>
                          </a:ln>
                          <a:solidFill>
                            <a:schemeClr val="tx1"/>
                          </a:solidFill>
                          <a:effectLst/>
                          <a:latin typeface="Calibri" pitchFamily="34" charset="0"/>
                        </a:rPr>
                        <a:t>Contractor Promotional and Outreach Opportunity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81000">
                <a:tc>
                  <a:txBody>
                    <a:bodyPr/>
                    <a:lstStyle/>
                    <a:p>
                      <a:pPr marL="342900" marR="0" lvl="0" indent="-342900" algn="ctr" defTabSz="914400" rtl="0" eaLnBrk="1" fontAlgn="base" latinLnBrk="0" hangingPunct="1">
                        <a:lnSpc>
                          <a:spcPct val="115000"/>
                        </a:lnSpc>
                        <a:spcBef>
                          <a:spcPct val="0"/>
                        </a:spcBef>
                        <a:spcAft>
                          <a:spcPts val="600"/>
                        </a:spcAft>
                        <a:buClrTx/>
                        <a:buSzTx/>
                        <a:buFont typeface="Symbol" pitchFamily="18" charset="2"/>
                        <a:buChar char=""/>
                        <a:tabLst/>
                      </a:pPr>
                      <a:r>
                        <a:rPr kumimoji="0" lang="en-US" sz="2000" b="1" i="0" u="none" strike="noStrike" cap="none" normalizeH="0" baseline="0" smtClean="0">
                          <a:ln>
                            <a:noFill/>
                          </a:ln>
                          <a:solidFill>
                            <a:schemeClr val="tx1"/>
                          </a:solidFill>
                          <a:effectLst/>
                          <a:latin typeface="Calibri" pitchFamily="34" charset="0"/>
                        </a:rPr>
                        <a:t>July 1, 2012</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800100" marR="0" lvl="1" indent="-342900" algn="l" defTabSz="914400" rtl="0" eaLnBrk="1" fontAlgn="base" latinLnBrk="0" hangingPunct="1">
                        <a:lnSpc>
                          <a:spcPct val="115000"/>
                        </a:lnSpc>
                        <a:spcBef>
                          <a:spcPts val="300"/>
                        </a:spcBef>
                        <a:spcAft>
                          <a:spcPct val="0"/>
                        </a:spcAft>
                        <a:buClrTx/>
                        <a:buSzTx/>
                        <a:buFont typeface="Symbol" pitchFamily="18" charset="2"/>
                        <a:buChar char=""/>
                        <a:tabLst/>
                      </a:pPr>
                      <a:r>
                        <a:rPr kumimoji="0" lang="en-US" sz="1800" b="0" i="0" u="none" strike="noStrike" cap="none" normalizeH="0" baseline="0" dirty="0" smtClean="0">
                          <a:ln>
                            <a:noFill/>
                          </a:ln>
                          <a:solidFill>
                            <a:schemeClr val="tx1"/>
                          </a:solidFill>
                          <a:effectLst/>
                          <a:latin typeface="Calibri" pitchFamily="34" charset="0"/>
                        </a:rPr>
                        <a:t>System Launch (may be phased in)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13"/>
          <p:cNvPicPr>
            <a:picLocks noChangeAspect="1" noChangeArrowheads="1"/>
          </p:cNvPicPr>
          <p:nvPr/>
        </p:nvPicPr>
        <p:blipFill>
          <a:blip r:embed="rId3"/>
          <a:srcRect/>
          <a:stretch>
            <a:fillRect/>
          </a:stretch>
        </p:blipFill>
        <p:spPr bwMode="auto">
          <a:xfrm>
            <a:off x="0" y="0"/>
            <a:ext cx="5648325" cy="1433513"/>
          </a:xfrm>
          <a:prstGeom prst="rect">
            <a:avLst/>
          </a:prstGeom>
          <a:noFill/>
          <a:ln w="9525">
            <a:noFill/>
            <a:miter lim="800000"/>
            <a:headEnd/>
            <a:tailEnd/>
          </a:ln>
        </p:spPr>
      </p:pic>
      <p:sp>
        <p:nvSpPr>
          <p:cNvPr id="307214" name="Rectangle 14"/>
          <p:cNvSpPr>
            <a:spLocks noChangeArrowheads="1"/>
          </p:cNvSpPr>
          <p:nvPr/>
        </p:nvSpPr>
        <p:spPr bwMode="auto">
          <a:xfrm>
            <a:off x="0" y="0"/>
            <a:ext cx="5772150" cy="1635125"/>
          </a:xfrm>
          <a:prstGeom prst="rect">
            <a:avLst/>
          </a:prstGeom>
          <a:gradFill rotWithShape="1">
            <a:gsLst>
              <a:gs pos="0">
                <a:schemeClr val="bg1">
                  <a:alpha val="30000"/>
                </a:schemeClr>
              </a:gs>
              <a:gs pos="100000">
                <a:schemeClr val="bg1">
                  <a:gamma/>
                  <a:tint val="0"/>
                  <a:invGamma/>
                </a:schemeClr>
              </a:gs>
            </a:gsLst>
            <a:lin ang="0" scaled="1"/>
          </a:gradFill>
          <a:ln>
            <a:noFill/>
          </a:ln>
          <a:effectLst/>
          <a:extLst/>
        </p:spPr>
        <p:txBody>
          <a:bodyPr wrap="none" anchor="ctr"/>
          <a:lstStyle/>
          <a:p>
            <a:pPr algn="ctr">
              <a:lnSpc>
                <a:spcPct val="120000"/>
              </a:lnSpc>
              <a:defRPr/>
            </a:pPr>
            <a:endParaRPr lang="en-US" dirty="0">
              <a:effectLst>
                <a:outerShdw blurRad="38100" dist="38100" dir="2700000" algn="tl">
                  <a:srgbClr val="000000">
                    <a:alpha val="43137"/>
                  </a:srgbClr>
                </a:outerShdw>
              </a:effectLst>
            </a:endParaRPr>
          </a:p>
        </p:txBody>
      </p:sp>
      <p:sp>
        <p:nvSpPr>
          <p:cNvPr id="307215" name="Rectangle 15"/>
          <p:cNvSpPr>
            <a:spLocks noChangeArrowheads="1"/>
          </p:cNvSpPr>
          <p:nvPr/>
        </p:nvSpPr>
        <p:spPr bwMode="auto">
          <a:xfrm>
            <a:off x="1143000" y="1358900"/>
            <a:ext cx="8001000" cy="76200"/>
          </a:xfrm>
          <a:prstGeom prst="rect">
            <a:avLst/>
          </a:prstGeom>
          <a:gradFill rotWithShape="1">
            <a:gsLst>
              <a:gs pos="0">
                <a:schemeClr val="accent2">
                  <a:alpha val="0"/>
                </a:schemeClr>
              </a:gs>
              <a:gs pos="100000">
                <a:schemeClr val="accent2">
                  <a:alpha val="89999"/>
                </a:schemeClr>
              </a:gs>
            </a:gsLst>
            <a:lin ang="0" scaled="1"/>
          </a:gradFill>
          <a:ln>
            <a:noFill/>
          </a:ln>
          <a:effectLst/>
          <a:extLst/>
        </p:spPr>
        <p:txBody>
          <a:bodyPr wrap="none" anchor="ctr"/>
          <a:lstStyle/>
          <a:p>
            <a:pPr algn="ctr">
              <a:lnSpc>
                <a:spcPct val="120000"/>
              </a:lnSpc>
              <a:defRPr/>
            </a:pPr>
            <a:endParaRPr lang="en-US" dirty="0">
              <a:effectLst>
                <a:outerShdw blurRad="38100" dist="38100" dir="2700000" algn="tl">
                  <a:srgbClr val="000000">
                    <a:alpha val="43137"/>
                  </a:srgbClr>
                </a:outerShdw>
              </a:effectLst>
            </a:endParaRPr>
          </a:p>
        </p:txBody>
      </p:sp>
      <p:sp>
        <p:nvSpPr>
          <p:cNvPr id="307202" name="Rectangle 2"/>
          <p:cNvSpPr>
            <a:spLocks noGrp="1" noChangeArrowheads="1"/>
          </p:cNvSpPr>
          <p:nvPr>
            <p:ph type="title"/>
          </p:nvPr>
        </p:nvSpPr>
        <p:spPr>
          <a:xfrm>
            <a:off x="404813" y="0"/>
            <a:ext cx="7612062" cy="1417638"/>
          </a:xfrm>
        </p:spPr>
        <p:txBody>
          <a:bodyPr/>
          <a:lstStyle/>
          <a:p>
            <a:pPr eaLnBrk="1" hangingPunct="1">
              <a:defRPr/>
            </a:pPr>
            <a:r>
              <a:rPr smtClean="0">
                <a:latin typeface="Calibri" pitchFamily="34" charset="0"/>
                <a:cs typeface="Calibri" pitchFamily="34" charset="0"/>
              </a:rPr>
              <a:t>Scoring</a:t>
            </a:r>
            <a:endParaRPr>
              <a:latin typeface="Calibri" pitchFamily="34" charset="0"/>
              <a:cs typeface="Calibri" pitchFamily="34" charset="0"/>
            </a:endParaRPr>
          </a:p>
        </p:txBody>
      </p:sp>
      <p:sp>
        <p:nvSpPr>
          <p:cNvPr id="307232" name="Rectangle 32"/>
          <p:cNvSpPr>
            <a:spLocks noGrp="1" noChangeArrowheads="1"/>
          </p:cNvSpPr>
          <p:nvPr>
            <p:ph type="body" idx="1"/>
          </p:nvPr>
        </p:nvSpPr>
        <p:spPr>
          <a:xfrm>
            <a:off x="392113" y="1489075"/>
            <a:ext cx="8475662" cy="4708525"/>
          </a:xfrm>
        </p:spPr>
        <p:txBody>
          <a:bodyPr/>
          <a:lstStyle/>
          <a:p>
            <a:pPr marL="512763" lvl="1" indent="0">
              <a:spcBef>
                <a:spcPts val="0"/>
              </a:spcBef>
              <a:spcAft>
                <a:spcPts val="1800"/>
              </a:spcAft>
              <a:buSzPct val="85000"/>
              <a:buFontTx/>
              <a:buNone/>
              <a:defRPr/>
            </a:pPr>
            <a:endParaRPr lang="en-US" b="1" dirty="0" smtClean="0">
              <a:latin typeface="Calibri" pitchFamily="34" charset="0"/>
              <a:ea typeface="Tahoma" pitchFamily="34" charset="0"/>
              <a:cs typeface="Calibri" pitchFamily="34" charset="0"/>
            </a:endParaRPr>
          </a:p>
          <a:p>
            <a:pPr marL="569913" indent="-457200">
              <a:spcBef>
                <a:spcPts val="0"/>
              </a:spcBef>
              <a:spcAft>
                <a:spcPts val="1800"/>
              </a:spcAft>
              <a:buSzPct val="85000"/>
              <a:buFont typeface="Arial" pitchFamily="34" charset="0"/>
              <a:buChar char="•"/>
              <a:defRPr/>
            </a:pPr>
            <a:endParaRPr lang="en-US" b="1" dirty="0" smtClean="0">
              <a:latin typeface="Calibri" pitchFamily="34" charset="0"/>
              <a:ea typeface="Tahoma" pitchFamily="34" charset="0"/>
              <a:cs typeface="Calibri" pitchFamily="34" charset="0"/>
            </a:endParaRPr>
          </a:p>
          <a:p>
            <a:pPr marL="112713" indent="0">
              <a:spcBef>
                <a:spcPts val="0"/>
              </a:spcBef>
              <a:spcAft>
                <a:spcPts val="3200"/>
              </a:spcAft>
              <a:buSzPct val="85000"/>
              <a:buFontTx/>
              <a:buNone/>
              <a:defRPr/>
            </a:pPr>
            <a:endParaRPr lang="en-US" b="1" dirty="0" smtClean="0">
              <a:latin typeface="Arial" pitchFamily="34" charset="0"/>
              <a:ea typeface="Tahoma" pitchFamily="34" charset="0"/>
              <a:cs typeface="Arial" pitchFamily="34" charset="0"/>
            </a:endParaRPr>
          </a:p>
        </p:txBody>
      </p:sp>
      <p:graphicFrame>
        <p:nvGraphicFramePr>
          <p:cNvPr id="2" name="Table 1"/>
          <p:cNvGraphicFramePr>
            <a:graphicFrameLocks noGrp="1"/>
          </p:cNvGraphicFramePr>
          <p:nvPr/>
        </p:nvGraphicFramePr>
        <p:xfrm>
          <a:off x="161925" y="1565275"/>
          <a:ext cx="8773610" cy="5170794"/>
        </p:xfrm>
        <a:graphic>
          <a:graphicData uri="http://schemas.openxmlformats.org/drawingml/2006/table">
            <a:tbl>
              <a:tblPr>
                <a:tableStyleId>{5C22544A-7EE6-4342-B048-85BDC9FD1C3A}</a:tableStyleId>
              </a:tblPr>
              <a:tblGrid>
                <a:gridCol w="7999129"/>
                <a:gridCol w="774481"/>
              </a:tblGrid>
              <a:tr h="798610">
                <a:tc>
                  <a:txBody>
                    <a:bodyPr/>
                    <a:lstStyle/>
                    <a:p>
                      <a:pPr marL="0" marR="0" algn="l" defTabSz="914400" rtl="0" eaLnBrk="1" latinLnBrk="0" hangingPunct="1">
                        <a:spcBef>
                          <a:spcPts val="0"/>
                        </a:spcBef>
                        <a:spcAft>
                          <a:spcPts val="0"/>
                        </a:spcAft>
                      </a:pPr>
                      <a:r>
                        <a:rPr lang="en-US" sz="2000" kern="1200" dirty="0" smtClean="0">
                          <a:solidFill>
                            <a:srgbClr val="000000"/>
                          </a:solidFill>
                          <a:effectLst/>
                          <a:latin typeface="Calibri" pitchFamily="34" charset="0"/>
                          <a:ea typeface="Times New Roman"/>
                          <a:cs typeface="Calibri" pitchFamily="34" charset="0"/>
                        </a:rPr>
                        <a:t>Past Experience: Past experience in successfully launching and operating a bike share system similar to that specified in this request for proposal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smtClean="0">
                          <a:effectLst/>
                          <a:latin typeface="Calibri" pitchFamily="34" charset="0"/>
                          <a:cs typeface="Calibri" pitchFamily="34" charset="0"/>
                        </a:rPr>
                        <a:t>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2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rgbClr val="000000"/>
                          </a:solidFill>
                          <a:effectLst/>
                          <a:latin typeface="Calibri" pitchFamily="34" charset="0"/>
                          <a:ea typeface="Times New Roman"/>
                          <a:cs typeface="Calibri" pitchFamily="34" charset="0"/>
                        </a:rPr>
                        <a:t>Demonstrated familiarity with state and federal procedures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effectLst/>
                          <a:latin typeface="Calibri" pitchFamily="34" charset="0"/>
                          <a:cs typeface="Calibri" pitchFamily="34" charset="0"/>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74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rgbClr val="000000"/>
                          </a:solidFill>
                          <a:effectLst/>
                          <a:latin typeface="Calibri" pitchFamily="34" charset="0"/>
                          <a:ea typeface="Times New Roman"/>
                          <a:cs typeface="Calibri" pitchFamily="34" charset="0"/>
                        </a:rPr>
                        <a:t>Service Component: Depth and quality of responses, extent to which “Essential” and “Desired” elements meet or exceed the requirements, understanding of the concept, Scope of Work, Program Implementation Plan, Business/Finance Plan, insurance, etc.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smtClean="0">
                          <a:effectLst/>
                          <a:latin typeface="Calibri" pitchFamily="34" charset="0"/>
                          <a:cs typeface="Calibri" pitchFamily="34" charset="0"/>
                        </a:rPr>
                        <a:t>20%</a:t>
                      </a:r>
                      <a:endParaRPr lang="en-US" sz="2000" b="1" dirty="0" smtClean="0">
                        <a:solidFill>
                          <a:srgbClr val="000000"/>
                        </a:solidFill>
                        <a:effectLst/>
                        <a:latin typeface="Calibri" pitchFamily="34" charset="0"/>
                        <a:ea typeface="Times New Roman"/>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82466">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en-US" sz="2000" kern="1200" dirty="0" smtClean="0">
                          <a:solidFill>
                            <a:schemeClr val="dk1"/>
                          </a:solidFill>
                          <a:effectLst/>
                          <a:latin typeface="Calibri" pitchFamily="34" charset="0"/>
                          <a:ea typeface="+mn-ea"/>
                          <a:cs typeface="Calibri" pitchFamily="34" charset="0"/>
                        </a:rPr>
                        <a:t>Equipment Component: Depth and quality of responses, extent to which “Essential” and “Desired” elements meet or exceed the requirements, infrastructure requirements, technology features, warranties, system design and durability, etc.</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0000"/>
                          </a:solidFill>
                          <a:effectLst/>
                          <a:latin typeface="Calibri" pitchFamily="34" charset="0"/>
                          <a:ea typeface="Times New Roman"/>
                          <a:cs typeface="Calibri" pitchFamily="34" charset="0"/>
                        </a:rPr>
                        <a:t>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1936">
                <a:tc>
                  <a:txBody>
                    <a:bodyPr/>
                    <a:lstStyle/>
                    <a:p>
                      <a:pPr marL="0" marR="0">
                        <a:spcBef>
                          <a:spcPts val="0"/>
                        </a:spcBef>
                        <a:spcAft>
                          <a:spcPts val="0"/>
                        </a:spcAft>
                      </a:pPr>
                      <a:r>
                        <a:rPr lang="en-US" sz="2000" kern="1200" dirty="0" smtClean="0">
                          <a:solidFill>
                            <a:schemeClr val="dk1"/>
                          </a:solidFill>
                          <a:effectLst/>
                          <a:latin typeface="Calibri" pitchFamily="34" charset="0"/>
                          <a:ea typeface="+mn-ea"/>
                          <a:cs typeface="Calibri" pitchFamily="34" charset="0"/>
                        </a:rPr>
                        <a:t>Cost: Value of service level and quality and quantity of equipment provided</a:t>
                      </a:r>
                      <a:endParaRPr lang="en-US" sz="2000" dirty="0">
                        <a:solidFill>
                          <a:srgbClr val="000000"/>
                        </a:solidFill>
                        <a:effectLst/>
                        <a:latin typeface="Calibri" pitchFamily="34" charset="0"/>
                        <a:ea typeface="Times New Roman"/>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smtClean="0">
                          <a:solidFill>
                            <a:srgbClr val="000000"/>
                          </a:solidFill>
                          <a:effectLst/>
                          <a:latin typeface="Calibri" pitchFamily="34" charset="0"/>
                          <a:ea typeface="Times New Roman"/>
                          <a:cs typeface="Calibri" pitchFamily="34" charset="0"/>
                        </a:rPr>
                        <a:t>25%</a:t>
                      </a:r>
                      <a:endParaRPr lang="en-US" sz="2000" b="1" dirty="0">
                        <a:solidFill>
                          <a:srgbClr val="000000"/>
                        </a:solidFill>
                        <a:effectLst/>
                        <a:latin typeface="Calibri" pitchFamily="34" charset="0"/>
                        <a:ea typeface="Times New Roman"/>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5174">
                <a:tc>
                  <a:txBody>
                    <a:bodyPr/>
                    <a:lstStyle/>
                    <a:p>
                      <a:pPr marL="0" marR="0" algn="r" defTabSz="914400" rtl="0" eaLnBrk="1" latinLnBrk="0" hangingPunct="1">
                        <a:spcBef>
                          <a:spcPts val="0"/>
                        </a:spcBef>
                        <a:spcAft>
                          <a:spcPts val="0"/>
                        </a:spcAft>
                      </a:pPr>
                      <a:r>
                        <a:rPr lang="en-US" sz="2000" b="1" kern="1200" dirty="0" smtClean="0">
                          <a:solidFill>
                            <a:schemeClr val="dk1"/>
                          </a:solidFill>
                          <a:effectLst/>
                          <a:latin typeface="Calibri" pitchFamily="34" charset="0"/>
                          <a:ea typeface="+mn-ea"/>
                          <a:cs typeface="Calibri" pitchFamily="34" charset="0"/>
                        </a:rPr>
                        <a:t>Total</a:t>
                      </a:r>
                      <a:endParaRPr lang="en-US" sz="2000" b="1" kern="1200" dirty="0">
                        <a:solidFill>
                          <a:schemeClr val="dk1"/>
                        </a:solidFill>
                        <a:effectLst/>
                        <a:latin typeface="Calibri" pitchFamily="34" charset="0"/>
                        <a:ea typeface="+mn-ea"/>
                        <a:cs typeface="Calibri"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b="1" dirty="0" smtClean="0">
                          <a:solidFill>
                            <a:srgbClr val="000000"/>
                          </a:solidFill>
                          <a:effectLst/>
                          <a:latin typeface="Calibri" pitchFamily="34" charset="0"/>
                          <a:ea typeface="Times New Roman"/>
                          <a:cs typeface="Calibri" pitchFamily="34" charset="0"/>
                        </a:rPr>
                        <a:t>100%</a:t>
                      </a:r>
                      <a:endParaRPr lang="en-US" sz="2000" b="1" dirty="0">
                        <a:solidFill>
                          <a:srgbClr val="000000"/>
                        </a:solidFill>
                        <a:effectLst/>
                        <a:latin typeface="Calibri" pitchFamily="34" charset="0"/>
                        <a:ea typeface="Times New Roman"/>
                        <a:cs typeface="Calibri" pitchFamily="34" charset="0"/>
                      </a:endParaRPr>
                    </a:p>
                  </a:txBody>
                  <a:tcPr marL="68580" marR="68580" marT="0" marB="0" anchor="ctr">
                    <a:lnT w="12700" cap="flat" cmpd="sng" algn="ctr">
                      <a:solidFill>
                        <a:schemeClr val="tx1"/>
                      </a:solidFill>
                      <a:prstDash val="solid"/>
                      <a:round/>
                      <a:headEnd type="none" w="med" len="med"/>
                      <a:tailEnd type="none" w="med" len="med"/>
                    </a:lnT>
                  </a:tcPr>
                </a:tc>
              </a:tr>
            </a:tbl>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3"/>
          <p:cNvPicPr>
            <a:picLocks noChangeAspect="1" noChangeArrowheads="1"/>
          </p:cNvPicPr>
          <p:nvPr/>
        </p:nvPicPr>
        <p:blipFill>
          <a:blip r:embed="rId3"/>
          <a:srcRect/>
          <a:stretch>
            <a:fillRect/>
          </a:stretch>
        </p:blipFill>
        <p:spPr bwMode="auto">
          <a:xfrm>
            <a:off x="0" y="0"/>
            <a:ext cx="5648325" cy="1433513"/>
          </a:xfrm>
          <a:prstGeom prst="rect">
            <a:avLst/>
          </a:prstGeom>
          <a:noFill/>
          <a:ln w="9525">
            <a:noFill/>
            <a:miter lim="800000"/>
            <a:headEnd/>
            <a:tailEnd/>
          </a:ln>
        </p:spPr>
      </p:pic>
      <p:sp>
        <p:nvSpPr>
          <p:cNvPr id="307214" name="Rectangle 14"/>
          <p:cNvSpPr>
            <a:spLocks noChangeArrowheads="1"/>
          </p:cNvSpPr>
          <p:nvPr/>
        </p:nvSpPr>
        <p:spPr bwMode="auto">
          <a:xfrm>
            <a:off x="0" y="0"/>
            <a:ext cx="5772150" cy="1635125"/>
          </a:xfrm>
          <a:prstGeom prst="rect">
            <a:avLst/>
          </a:prstGeom>
          <a:gradFill rotWithShape="1">
            <a:gsLst>
              <a:gs pos="0">
                <a:schemeClr val="bg1">
                  <a:alpha val="30000"/>
                </a:schemeClr>
              </a:gs>
              <a:gs pos="100000">
                <a:schemeClr val="bg1">
                  <a:gamma/>
                  <a:tint val="0"/>
                  <a:invGamma/>
                </a:schemeClr>
              </a:gs>
            </a:gsLst>
            <a:lin ang="0" scaled="1"/>
          </a:gradFill>
          <a:ln>
            <a:noFill/>
          </a:ln>
          <a:effectLst/>
          <a:extLst/>
        </p:spPr>
        <p:txBody>
          <a:bodyPr wrap="none" anchor="ctr"/>
          <a:lstStyle/>
          <a:p>
            <a:pPr algn="ctr">
              <a:lnSpc>
                <a:spcPct val="120000"/>
              </a:lnSpc>
              <a:defRPr/>
            </a:pPr>
            <a:endParaRPr lang="en-US" dirty="0">
              <a:effectLst>
                <a:outerShdw blurRad="38100" dist="38100" dir="2700000" algn="tl">
                  <a:srgbClr val="000000">
                    <a:alpha val="43137"/>
                  </a:srgbClr>
                </a:outerShdw>
              </a:effectLst>
            </a:endParaRPr>
          </a:p>
        </p:txBody>
      </p:sp>
      <p:sp>
        <p:nvSpPr>
          <p:cNvPr id="307215" name="Rectangle 15"/>
          <p:cNvSpPr>
            <a:spLocks noChangeArrowheads="1"/>
          </p:cNvSpPr>
          <p:nvPr/>
        </p:nvSpPr>
        <p:spPr bwMode="auto">
          <a:xfrm>
            <a:off x="1143000" y="1358900"/>
            <a:ext cx="8001000" cy="76200"/>
          </a:xfrm>
          <a:prstGeom prst="rect">
            <a:avLst/>
          </a:prstGeom>
          <a:gradFill rotWithShape="1">
            <a:gsLst>
              <a:gs pos="0">
                <a:schemeClr val="accent2">
                  <a:alpha val="0"/>
                </a:schemeClr>
              </a:gs>
              <a:gs pos="100000">
                <a:schemeClr val="accent2">
                  <a:alpha val="89999"/>
                </a:schemeClr>
              </a:gs>
            </a:gsLst>
            <a:lin ang="0" scaled="1"/>
          </a:gradFill>
          <a:ln>
            <a:noFill/>
          </a:ln>
          <a:effectLst/>
          <a:extLst/>
        </p:spPr>
        <p:txBody>
          <a:bodyPr wrap="none" anchor="ctr"/>
          <a:lstStyle/>
          <a:p>
            <a:pPr algn="ctr">
              <a:lnSpc>
                <a:spcPct val="120000"/>
              </a:lnSpc>
              <a:defRPr/>
            </a:pPr>
            <a:endParaRPr lang="en-US" dirty="0">
              <a:effectLst>
                <a:outerShdw blurRad="38100" dist="38100" dir="2700000" algn="tl">
                  <a:srgbClr val="000000">
                    <a:alpha val="43137"/>
                  </a:srgbClr>
                </a:outerShdw>
              </a:effectLst>
            </a:endParaRPr>
          </a:p>
        </p:txBody>
      </p:sp>
      <p:sp>
        <p:nvSpPr>
          <p:cNvPr id="307202" name="Rectangle 2"/>
          <p:cNvSpPr>
            <a:spLocks noGrp="1" noChangeArrowheads="1"/>
          </p:cNvSpPr>
          <p:nvPr>
            <p:ph type="title"/>
          </p:nvPr>
        </p:nvSpPr>
        <p:spPr>
          <a:xfrm>
            <a:off x="404813" y="0"/>
            <a:ext cx="7612062" cy="1417638"/>
          </a:xfrm>
        </p:spPr>
        <p:txBody>
          <a:bodyPr/>
          <a:lstStyle/>
          <a:p>
            <a:pPr eaLnBrk="1" hangingPunct="1">
              <a:defRPr/>
            </a:pPr>
            <a:r>
              <a:rPr>
                <a:latin typeface="Calibri" pitchFamily="34" charset="0"/>
                <a:cs typeface="Calibri" pitchFamily="34" charset="0"/>
              </a:rPr>
              <a:t>Overview</a:t>
            </a:r>
          </a:p>
        </p:txBody>
      </p:sp>
      <p:sp>
        <p:nvSpPr>
          <p:cNvPr id="307232" name="Rectangle 32"/>
          <p:cNvSpPr>
            <a:spLocks noGrp="1" noChangeArrowheads="1"/>
          </p:cNvSpPr>
          <p:nvPr>
            <p:ph type="body" idx="1"/>
          </p:nvPr>
        </p:nvSpPr>
        <p:spPr>
          <a:xfrm>
            <a:off x="392113" y="1489075"/>
            <a:ext cx="8751887" cy="5049838"/>
          </a:xfrm>
        </p:spPr>
        <p:txBody>
          <a:bodyPr/>
          <a:lstStyle/>
          <a:p>
            <a:pPr>
              <a:lnSpc>
                <a:spcPct val="120000"/>
              </a:lnSpc>
              <a:spcBef>
                <a:spcPts val="300"/>
              </a:spcBef>
              <a:spcAft>
                <a:spcPts val="600"/>
              </a:spcAft>
              <a:buSzPct val="85000"/>
            </a:pPr>
            <a:r>
              <a:rPr lang="en-US" sz="2800" b="1" smtClean="0">
                <a:latin typeface="Calibri" pitchFamily="34" charset="0"/>
              </a:rPr>
              <a:t>Pilot Goals and Objectives</a:t>
            </a:r>
          </a:p>
          <a:p>
            <a:pPr>
              <a:lnSpc>
                <a:spcPct val="120000"/>
              </a:lnSpc>
              <a:spcBef>
                <a:spcPts val="300"/>
              </a:spcBef>
              <a:spcAft>
                <a:spcPts val="600"/>
              </a:spcAft>
              <a:buSzPct val="85000"/>
            </a:pPr>
            <a:r>
              <a:rPr lang="en-US" sz="2800" b="1" smtClean="0">
                <a:latin typeface="Calibri" pitchFamily="34" charset="0"/>
              </a:rPr>
              <a:t>Pilot Service Area, Pilot System Summary, Partners and Funding, and Station Siting and Permitting</a:t>
            </a:r>
          </a:p>
          <a:p>
            <a:pPr>
              <a:lnSpc>
                <a:spcPct val="120000"/>
              </a:lnSpc>
              <a:spcBef>
                <a:spcPts val="300"/>
              </a:spcBef>
              <a:spcAft>
                <a:spcPts val="600"/>
              </a:spcAft>
              <a:buSzPct val="85000"/>
            </a:pPr>
            <a:r>
              <a:rPr lang="en-US" sz="2800" b="1" smtClean="0">
                <a:latin typeface="Calibri" pitchFamily="34" charset="0"/>
              </a:rPr>
              <a:t>System and Contractor  Requirements</a:t>
            </a:r>
          </a:p>
          <a:p>
            <a:pPr>
              <a:lnSpc>
                <a:spcPct val="120000"/>
              </a:lnSpc>
              <a:spcBef>
                <a:spcPts val="300"/>
              </a:spcBef>
              <a:spcAft>
                <a:spcPts val="600"/>
              </a:spcAft>
              <a:buSzPct val="85000"/>
            </a:pPr>
            <a:r>
              <a:rPr lang="en-US" sz="2800" b="1" smtClean="0">
                <a:latin typeface="Calibri" pitchFamily="34" charset="0"/>
              </a:rPr>
              <a:t>RFP Contents, Scope of Work, Other Requirements,  Format of Responses, Timeline and Scoring </a:t>
            </a:r>
          </a:p>
          <a:p>
            <a:pPr>
              <a:lnSpc>
                <a:spcPct val="120000"/>
              </a:lnSpc>
              <a:spcBef>
                <a:spcPts val="300"/>
              </a:spcBef>
              <a:spcAft>
                <a:spcPts val="600"/>
              </a:spcAft>
              <a:buSzPct val="85000"/>
            </a:pPr>
            <a:r>
              <a:rPr lang="en-US" sz="2800" b="1" smtClean="0">
                <a:latin typeface="Calibri" pitchFamily="34" charset="0"/>
              </a:rPr>
              <a:t>Questions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descr="pix00f"/>
          <p:cNvPicPr>
            <a:picLocks noChangeAspect="1" noChangeArrowheads="1"/>
          </p:cNvPicPr>
          <p:nvPr/>
        </p:nvPicPr>
        <p:blipFill>
          <a:blip r:embed="rId3"/>
          <a:srcRect/>
          <a:stretch>
            <a:fillRect/>
          </a:stretch>
        </p:blipFill>
        <p:spPr bwMode="auto">
          <a:xfrm>
            <a:off x="0" y="6350"/>
            <a:ext cx="7632700" cy="1447800"/>
          </a:xfrm>
          <a:prstGeom prst="rect">
            <a:avLst/>
          </a:prstGeom>
          <a:noFill/>
          <a:ln w="9525">
            <a:noFill/>
            <a:miter lim="800000"/>
            <a:headEnd/>
            <a:tailEnd/>
          </a:ln>
        </p:spPr>
      </p:pic>
      <p:grpSp>
        <p:nvGrpSpPr>
          <p:cNvPr id="69634" name="Group 3"/>
          <p:cNvGrpSpPr>
            <a:grpSpLocks/>
          </p:cNvGrpSpPr>
          <p:nvPr/>
        </p:nvGrpSpPr>
        <p:grpSpPr bwMode="auto">
          <a:xfrm>
            <a:off x="0" y="0"/>
            <a:ext cx="9144000" cy="1635125"/>
            <a:chOff x="0" y="0"/>
            <a:chExt cx="5760" cy="1030"/>
          </a:xfrm>
        </p:grpSpPr>
        <p:sp>
          <p:nvSpPr>
            <p:cNvPr id="517124" name="Rectangle 4"/>
            <p:cNvSpPr>
              <a:spLocks noChangeArrowheads="1"/>
            </p:cNvSpPr>
            <p:nvPr/>
          </p:nvSpPr>
          <p:spPr bwMode="auto">
            <a:xfrm>
              <a:off x="0" y="0"/>
              <a:ext cx="4818" cy="1030"/>
            </a:xfrm>
            <a:prstGeom prst="rect">
              <a:avLst/>
            </a:prstGeom>
            <a:gradFill rotWithShape="1">
              <a:gsLst>
                <a:gs pos="0">
                  <a:schemeClr val="bg1">
                    <a:alpha val="30000"/>
                  </a:schemeClr>
                </a:gs>
                <a:gs pos="100000">
                  <a:schemeClr val="bg1">
                    <a:gamma/>
                    <a:tint val="0"/>
                    <a:invGamma/>
                  </a:schemeClr>
                </a:gs>
              </a:gsLst>
              <a:lin ang="0" scaled="1"/>
            </a:gradFill>
            <a:ln>
              <a:noFill/>
            </a:ln>
            <a:effectLst/>
            <a:extLst/>
          </p:spPr>
          <p:txBody>
            <a:bodyPr wrap="none" anchor="ctr"/>
            <a:lstStyle/>
            <a:p>
              <a:pPr algn="ctr">
                <a:lnSpc>
                  <a:spcPct val="120000"/>
                </a:lnSpc>
                <a:defRPr/>
              </a:pPr>
              <a:endParaRPr lang="en-US" dirty="0">
                <a:effectLst>
                  <a:outerShdw blurRad="38100" dist="38100" dir="2700000" algn="tl">
                    <a:srgbClr val="000000">
                      <a:alpha val="43137"/>
                    </a:srgbClr>
                  </a:outerShdw>
                </a:effectLst>
              </a:endParaRPr>
            </a:p>
          </p:txBody>
        </p:sp>
        <p:sp>
          <p:nvSpPr>
            <p:cNvPr id="517125" name="Rectangle 5"/>
            <p:cNvSpPr>
              <a:spLocks noChangeArrowheads="1"/>
            </p:cNvSpPr>
            <p:nvPr/>
          </p:nvSpPr>
          <p:spPr bwMode="auto">
            <a:xfrm>
              <a:off x="720" y="868"/>
              <a:ext cx="5040" cy="48"/>
            </a:xfrm>
            <a:prstGeom prst="rect">
              <a:avLst/>
            </a:prstGeom>
            <a:gradFill rotWithShape="1">
              <a:gsLst>
                <a:gs pos="0">
                  <a:schemeClr val="accent2">
                    <a:alpha val="0"/>
                  </a:schemeClr>
                </a:gs>
                <a:gs pos="100000">
                  <a:schemeClr val="accent2">
                    <a:alpha val="89999"/>
                  </a:schemeClr>
                </a:gs>
              </a:gsLst>
              <a:lin ang="0" scaled="1"/>
            </a:gradFill>
            <a:ln>
              <a:noFill/>
            </a:ln>
            <a:effectLst/>
            <a:extLst/>
          </p:spPr>
          <p:txBody>
            <a:bodyPr wrap="none" anchor="ctr"/>
            <a:lstStyle/>
            <a:p>
              <a:pPr algn="ctr">
                <a:lnSpc>
                  <a:spcPct val="120000"/>
                </a:lnSpc>
                <a:defRPr/>
              </a:pPr>
              <a:endParaRPr lang="en-US" dirty="0">
                <a:effectLst>
                  <a:outerShdw blurRad="38100" dist="38100" dir="2700000" algn="tl">
                    <a:srgbClr val="000000">
                      <a:alpha val="43137"/>
                    </a:srgbClr>
                  </a:outerShdw>
                </a:effectLst>
              </a:endParaRPr>
            </a:p>
          </p:txBody>
        </p:sp>
      </p:grpSp>
      <p:sp>
        <p:nvSpPr>
          <p:cNvPr id="517127" name="Rectangle 7"/>
          <p:cNvSpPr>
            <a:spLocks noGrp="1" noChangeArrowheads="1"/>
          </p:cNvSpPr>
          <p:nvPr>
            <p:ph type="body" idx="1"/>
          </p:nvPr>
        </p:nvSpPr>
        <p:spPr>
          <a:xfrm>
            <a:off x="388938" y="1635125"/>
            <a:ext cx="8639175" cy="5222875"/>
          </a:xfrm>
          <a:extLst/>
        </p:spPr>
        <p:txBody>
          <a:bodyPr/>
          <a:lstStyle/>
          <a:p>
            <a:pPr marL="0" lvl="1" indent="0" algn="ctr">
              <a:spcBef>
                <a:spcPts val="0"/>
              </a:spcBef>
              <a:spcAft>
                <a:spcPts val="1200"/>
              </a:spcAft>
              <a:buSzPct val="85000"/>
              <a:buFontTx/>
              <a:buNone/>
              <a:tabLst>
                <a:tab pos="1658938" algn="l"/>
              </a:tabLst>
              <a:defRPr/>
            </a:pPr>
            <a:endParaRPr lang="en-US" sz="1500" b="1" kern="1200" dirty="0" smtClean="0">
              <a:solidFill>
                <a:srgbClr val="002060"/>
              </a:solidFill>
              <a:latin typeface="Calibri" pitchFamily="34" charset="0"/>
              <a:ea typeface="Tahoma" pitchFamily="34" charset="0"/>
              <a:cs typeface="Calibri" pitchFamily="34" charset="0"/>
            </a:endParaRPr>
          </a:p>
          <a:p>
            <a:pPr marL="0" lvl="1" indent="0" algn="ctr">
              <a:spcBef>
                <a:spcPts val="0"/>
              </a:spcBef>
              <a:spcAft>
                <a:spcPts val="1200"/>
              </a:spcAft>
              <a:buSzPct val="85000"/>
              <a:buFontTx/>
              <a:buNone/>
              <a:tabLst>
                <a:tab pos="1658938" algn="l"/>
              </a:tabLst>
              <a:defRPr/>
            </a:pPr>
            <a:endParaRPr lang="en-US" sz="1500" b="1" kern="1200" dirty="0" smtClean="0">
              <a:solidFill>
                <a:srgbClr val="002060"/>
              </a:solidFill>
              <a:latin typeface="Calibri" pitchFamily="34" charset="0"/>
              <a:ea typeface="Tahoma" pitchFamily="34" charset="0"/>
              <a:cs typeface="Calibri" pitchFamily="34" charset="0"/>
            </a:endParaRPr>
          </a:p>
          <a:p>
            <a:pPr marL="0" lvl="1" indent="0" algn="ctr">
              <a:spcBef>
                <a:spcPts val="0"/>
              </a:spcBef>
              <a:spcAft>
                <a:spcPts val="1200"/>
              </a:spcAft>
              <a:buSzPct val="85000"/>
              <a:buFontTx/>
              <a:buNone/>
              <a:tabLst>
                <a:tab pos="1658938" algn="l"/>
              </a:tabLst>
              <a:defRPr/>
            </a:pPr>
            <a:r>
              <a:rPr lang="en-US" sz="7200" b="1" kern="1200" dirty="0" smtClean="0">
                <a:solidFill>
                  <a:srgbClr val="002060"/>
                </a:solidFill>
                <a:latin typeface="Calibri" pitchFamily="34" charset="0"/>
                <a:ea typeface="Tahoma" pitchFamily="34" charset="0"/>
                <a:cs typeface="Calibri" pitchFamily="34" charset="0"/>
              </a:rPr>
              <a:t>Questions?</a:t>
            </a:r>
          </a:p>
          <a:p>
            <a:pPr marL="0" lvl="1" indent="0" algn="ctr">
              <a:spcBef>
                <a:spcPts val="0"/>
              </a:spcBef>
              <a:spcAft>
                <a:spcPts val="1200"/>
              </a:spcAft>
              <a:buSzPct val="85000"/>
              <a:buFontTx/>
              <a:buNone/>
              <a:tabLst>
                <a:tab pos="1658938" algn="l"/>
              </a:tabLst>
              <a:defRPr/>
            </a:pPr>
            <a:endParaRPr lang="en-US" sz="2400" dirty="0" smtClean="0">
              <a:latin typeface="Calibri" pitchFamily="34" charset="0"/>
              <a:cs typeface="Calibri" pitchFamily="34" charset="0"/>
            </a:endParaRPr>
          </a:p>
          <a:p>
            <a:pPr marL="0" lvl="1" indent="0" algn="ctr">
              <a:spcBef>
                <a:spcPts val="0"/>
              </a:spcBef>
              <a:spcAft>
                <a:spcPts val="600"/>
              </a:spcAft>
              <a:buSzPct val="85000"/>
              <a:buFontTx/>
              <a:buNone/>
              <a:tabLst>
                <a:tab pos="1658938" algn="l"/>
              </a:tabLst>
              <a:defRPr/>
            </a:pPr>
            <a:r>
              <a:rPr lang="en-US" sz="2400" dirty="0" smtClean="0">
                <a:latin typeface="Calibri" pitchFamily="34" charset="0"/>
                <a:cs typeface="Calibri" pitchFamily="34" charset="0"/>
              </a:rPr>
              <a:t>Tom Flannigan, Administrative Analyst </a:t>
            </a:r>
          </a:p>
          <a:p>
            <a:pPr marL="0" lvl="1" indent="0" algn="ctr">
              <a:spcBef>
                <a:spcPts val="0"/>
              </a:spcBef>
              <a:spcAft>
                <a:spcPts val="600"/>
              </a:spcAft>
              <a:buSzPct val="85000"/>
              <a:buFontTx/>
              <a:buNone/>
              <a:tabLst>
                <a:tab pos="1658938" algn="l"/>
              </a:tabLst>
              <a:defRPr/>
            </a:pPr>
            <a:r>
              <a:rPr lang="en-US" sz="2400" dirty="0" smtClean="0">
                <a:latin typeface="Calibri" pitchFamily="34" charset="0"/>
                <a:cs typeface="Calibri" pitchFamily="34" charset="0"/>
              </a:rPr>
              <a:t>Administration Division, BAAQMD</a:t>
            </a:r>
            <a:endParaRPr lang="en-US" sz="2400" dirty="0">
              <a:latin typeface="Calibri" pitchFamily="34" charset="0"/>
              <a:cs typeface="Calibri" pitchFamily="34" charset="0"/>
            </a:endParaRPr>
          </a:p>
          <a:p>
            <a:pPr marL="0" lvl="1" indent="0" algn="ctr">
              <a:spcBef>
                <a:spcPts val="0"/>
              </a:spcBef>
              <a:spcAft>
                <a:spcPts val="1200"/>
              </a:spcAft>
              <a:buSzPct val="85000"/>
              <a:buFontTx/>
              <a:buNone/>
              <a:tabLst>
                <a:tab pos="1658938" algn="l"/>
              </a:tabLst>
              <a:defRPr/>
            </a:pPr>
            <a:r>
              <a:rPr lang="en-US" sz="3200" dirty="0" smtClean="0">
                <a:latin typeface="Calibri" pitchFamily="34" charset="0"/>
                <a:cs typeface="Calibri" pitchFamily="34" charset="0"/>
                <a:hlinkClick r:id="rId4"/>
              </a:rPr>
              <a:t>tflannigan@baaqmd.gov</a:t>
            </a:r>
            <a:endParaRPr lang="en-US" sz="3200" dirty="0" smtClean="0">
              <a:latin typeface="Calibri" pitchFamily="34" charset="0"/>
              <a:cs typeface="Calibri" pitchFamily="34" charset="0"/>
            </a:endParaRPr>
          </a:p>
          <a:p>
            <a:pPr marL="0" lvl="1" indent="0" algn="ctr">
              <a:spcBef>
                <a:spcPts val="0"/>
              </a:spcBef>
              <a:spcAft>
                <a:spcPts val="1200"/>
              </a:spcAft>
              <a:buSzPct val="85000"/>
              <a:buFontTx/>
              <a:buNone/>
              <a:tabLst>
                <a:tab pos="1658938" algn="l"/>
              </a:tabLst>
              <a:defRPr/>
            </a:pPr>
            <a:endParaRPr lang="en-US" sz="7200" b="1" kern="1200" dirty="0">
              <a:solidFill>
                <a:srgbClr val="002060"/>
              </a:solidFill>
              <a:latin typeface="Calibri" pitchFamily="34" charset="0"/>
              <a:ea typeface="Tahoma" pitchFamily="34" charset="0"/>
              <a:cs typeface="Calibri" pitchFamily="34" charset="0"/>
            </a:endParaRPr>
          </a:p>
        </p:txBody>
      </p:sp>
      <p:sp>
        <p:nvSpPr>
          <p:cNvPr id="4" name="Rectangle 3"/>
          <p:cNvSpPr/>
          <p:nvPr/>
        </p:nvSpPr>
        <p:spPr>
          <a:xfrm>
            <a:off x="-9525" y="1612900"/>
            <a:ext cx="9037638" cy="647700"/>
          </a:xfrm>
          <a:prstGeom prst="rect">
            <a:avLst/>
          </a:prstGeom>
        </p:spPr>
        <p:txBody>
          <a:bodyPr>
            <a:spAutoFit/>
          </a:bodyPr>
          <a:lstStyle/>
          <a:p>
            <a:pPr marL="341312">
              <a:spcBef>
                <a:spcPts val="1200"/>
              </a:spcBef>
              <a:spcAft>
                <a:spcPts val="600"/>
              </a:spcAft>
              <a:defRPr/>
            </a:pPr>
            <a:r>
              <a:rPr lang="en-US" sz="3600" dirty="0">
                <a:effectLst>
                  <a:outerShdw blurRad="38100" dist="38100" dir="2700000" algn="tl">
                    <a:srgbClr val="000000">
                      <a:alpha val="43137"/>
                    </a:srgbClr>
                  </a:outerShdw>
                </a:effectLst>
                <a:latin typeface="Arial" pitchFamily="34" charset="0"/>
                <a:ea typeface="Tahoma" pitchFamily="34" charset="0"/>
                <a:cs typeface="Arial" pitchFamily="34" charset="0"/>
              </a:rPr>
              <a:t>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3" descr="L_twinpeak"/>
          <p:cNvPicPr>
            <a:picLocks noChangeAspect="1" noChangeArrowheads="1"/>
          </p:cNvPicPr>
          <p:nvPr/>
        </p:nvPicPr>
        <p:blipFill>
          <a:blip r:embed="rId3"/>
          <a:srcRect/>
          <a:stretch>
            <a:fillRect/>
          </a:stretch>
        </p:blipFill>
        <p:spPr bwMode="auto">
          <a:xfrm>
            <a:off x="0" y="0"/>
            <a:ext cx="6057900" cy="1454150"/>
          </a:xfrm>
          <a:prstGeom prst="rect">
            <a:avLst/>
          </a:prstGeom>
          <a:noFill/>
          <a:ln w="9525">
            <a:noFill/>
            <a:miter lim="800000"/>
            <a:headEnd/>
            <a:tailEnd/>
          </a:ln>
        </p:spPr>
      </p:pic>
      <p:sp>
        <p:nvSpPr>
          <p:cNvPr id="521220" name="Rectangle 4"/>
          <p:cNvSpPr>
            <a:spLocks noChangeArrowheads="1"/>
          </p:cNvSpPr>
          <p:nvPr/>
        </p:nvSpPr>
        <p:spPr bwMode="auto">
          <a:xfrm>
            <a:off x="0" y="0"/>
            <a:ext cx="6115050" cy="1454150"/>
          </a:xfrm>
          <a:prstGeom prst="rect">
            <a:avLst/>
          </a:prstGeom>
          <a:gradFill rotWithShape="1">
            <a:gsLst>
              <a:gs pos="0">
                <a:schemeClr val="bg1">
                  <a:alpha val="30000"/>
                </a:schemeClr>
              </a:gs>
              <a:gs pos="100000">
                <a:schemeClr val="bg1">
                  <a:gamma/>
                  <a:tint val="0"/>
                  <a:invGamma/>
                </a:schemeClr>
              </a:gs>
            </a:gsLst>
            <a:lin ang="0" scaled="1"/>
          </a:gradFill>
          <a:ln>
            <a:noFill/>
          </a:ln>
          <a:effectLst/>
          <a:extLst/>
        </p:spPr>
        <p:txBody>
          <a:bodyPr wrap="none" anchor="ctr"/>
          <a:lstStyle/>
          <a:p>
            <a:pPr algn="ctr">
              <a:lnSpc>
                <a:spcPct val="120000"/>
              </a:lnSpc>
              <a:defRPr/>
            </a:pPr>
            <a:endParaRPr lang="en-US" dirty="0">
              <a:effectLst>
                <a:outerShdw blurRad="38100" dist="38100" dir="2700000" algn="tl">
                  <a:srgbClr val="000000">
                    <a:alpha val="43137"/>
                  </a:srgbClr>
                </a:outerShdw>
              </a:effectLst>
            </a:endParaRPr>
          </a:p>
        </p:txBody>
      </p:sp>
      <p:sp>
        <p:nvSpPr>
          <p:cNvPr id="521221" name="Rectangle 5"/>
          <p:cNvSpPr>
            <a:spLocks noChangeArrowheads="1"/>
          </p:cNvSpPr>
          <p:nvPr/>
        </p:nvSpPr>
        <p:spPr bwMode="auto">
          <a:xfrm>
            <a:off x="1143000" y="1381125"/>
            <a:ext cx="8001000" cy="76200"/>
          </a:xfrm>
          <a:prstGeom prst="rect">
            <a:avLst/>
          </a:prstGeom>
          <a:gradFill rotWithShape="1">
            <a:gsLst>
              <a:gs pos="0">
                <a:schemeClr val="accent2">
                  <a:alpha val="0"/>
                </a:schemeClr>
              </a:gs>
              <a:gs pos="100000">
                <a:schemeClr val="accent2">
                  <a:alpha val="89999"/>
                </a:schemeClr>
              </a:gs>
            </a:gsLst>
            <a:lin ang="0" scaled="1"/>
          </a:gradFill>
          <a:ln>
            <a:noFill/>
          </a:ln>
          <a:effectLst/>
          <a:extLst/>
        </p:spPr>
        <p:txBody>
          <a:bodyPr wrap="none" anchor="ctr"/>
          <a:lstStyle/>
          <a:p>
            <a:pPr algn="ctr">
              <a:lnSpc>
                <a:spcPct val="120000"/>
              </a:lnSpc>
              <a:defRPr/>
            </a:pPr>
            <a:endParaRPr lang="en-US" dirty="0">
              <a:effectLst>
                <a:outerShdw blurRad="38100" dist="38100" dir="2700000" algn="tl">
                  <a:srgbClr val="000000">
                    <a:alpha val="43137"/>
                  </a:srgbClr>
                </a:outerShdw>
              </a:effectLst>
            </a:endParaRPr>
          </a:p>
        </p:txBody>
      </p:sp>
      <p:sp>
        <p:nvSpPr>
          <p:cNvPr id="521222" name="Rectangle 6"/>
          <p:cNvSpPr>
            <a:spLocks noGrp="1" noChangeArrowheads="1"/>
          </p:cNvSpPr>
          <p:nvPr>
            <p:ph type="title"/>
          </p:nvPr>
        </p:nvSpPr>
        <p:spPr>
          <a:xfrm>
            <a:off x="404813" y="0"/>
            <a:ext cx="7612062" cy="1417638"/>
          </a:xfrm>
        </p:spPr>
        <p:txBody>
          <a:bodyPr/>
          <a:lstStyle/>
          <a:p>
            <a:pPr eaLnBrk="1" hangingPunct="1">
              <a:defRPr/>
            </a:pPr>
            <a:r>
              <a:rPr smtClean="0">
                <a:latin typeface="Calibri" pitchFamily="34" charset="0"/>
                <a:cs typeface="Calibri" pitchFamily="34" charset="0"/>
              </a:rPr>
              <a:t>Pilot Goals </a:t>
            </a:r>
            <a:r>
              <a:rPr>
                <a:latin typeface="Calibri" pitchFamily="34" charset="0"/>
                <a:cs typeface="Calibri" pitchFamily="34" charset="0"/>
              </a:rPr>
              <a:t>and </a:t>
            </a:r>
            <a:r>
              <a:rPr smtClean="0">
                <a:latin typeface="Calibri" pitchFamily="34" charset="0"/>
                <a:cs typeface="Calibri" pitchFamily="34" charset="0"/>
              </a:rPr>
              <a:t>Objectives</a:t>
            </a:r>
            <a:endParaRPr>
              <a:latin typeface="Calibri" pitchFamily="34" charset="0"/>
              <a:cs typeface="Calibri" pitchFamily="34" charset="0"/>
            </a:endParaRPr>
          </a:p>
        </p:txBody>
      </p:sp>
      <p:sp>
        <p:nvSpPr>
          <p:cNvPr id="34821" name="Rectangle 7"/>
          <p:cNvSpPr>
            <a:spLocks noChangeArrowheads="1"/>
          </p:cNvSpPr>
          <p:nvPr/>
        </p:nvSpPr>
        <p:spPr bwMode="auto">
          <a:xfrm>
            <a:off x="192088" y="1360488"/>
            <a:ext cx="8523287" cy="5060950"/>
          </a:xfrm>
          <a:prstGeom prst="rect">
            <a:avLst/>
          </a:prstGeom>
          <a:noFill/>
          <a:ln w="9525">
            <a:noFill/>
            <a:miter lim="800000"/>
            <a:headEnd/>
            <a:tailEnd/>
          </a:ln>
        </p:spPr>
        <p:txBody>
          <a:bodyPr/>
          <a:lstStyle/>
          <a:p>
            <a:pPr>
              <a:spcBef>
                <a:spcPct val="20000"/>
              </a:spcBef>
            </a:pPr>
            <a:endParaRPr lang="en-US" sz="2000" b="0">
              <a:latin typeface="Times New Roman" pitchFamily="18" charset="0"/>
            </a:endParaRPr>
          </a:p>
          <a:p>
            <a:pPr>
              <a:spcBef>
                <a:spcPct val="20000"/>
              </a:spcBef>
              <a:buFontTx/>
              <a:buChar char="•"/>
            </a:pPr>
            <a:endParaRPr lang="en-US" sz="1800" b="0">
              <a:latin typeface="Times New Roman" pitchFamily="18" charset="0"/>
            </a:endParaRPr>
          </a:p>
        </p:txBody>
      </p:sp>
      <p:sp>
        <p:nvSpPr>
          <p:cNvPr id="34822" name="Rectangle 10"/>
          <p:cNvSpPr>
            <a:spLocks noChangeArrowheads="1"/>
          </p:cNvSpPr>
          <p:nvPr/>
        </p:nvSpPr>
        <p:spPr bwMode="auto">
          <a:xfrm>
            <a:off x="0" y="1695450"/>
            <a:ext cx="8410575" cy="4448175"/>
          </a:xfrm>
          <a:prstGeom prst="rect">
            <a:avLst/>
          </a:prstGeom>
          <a:noFill/>
          <a:ln w="9525">
            <a:noFill/>
            <a:miter lim="800000"/>
            <a:headEnd/>
            <a:tailEnd/>
          </a:ln>
        </p:spPr>
        <p:txBody>
          <a:bodyPr/>
          <a:lstStyle/>
          <a:p>
            <a:pPr marL="742950" lvl="1" indent="-285750">
              <a:lnSpc>
                <a:spcPct val="90000"/>
              </a:lnSpc>
              <a:spcBef>
                <a:spcPct val="20000"/>
              </a:spcBef>
              <a:buFont typeface="Wingdings" pitchFamily="2" charset="2"/>
              <a:buNone/>
            </a:pPr>
            <a:endParaRPr lang="en-US" sz="2400" b="0">
              <a:latin typeface="Times New Roman" pitchFamily="18" charset="0"/>
            </a:endParaRPr>
          </a:p>
        </p:txBody>
      </p:sp>
      <p:sp>
        <p:nvSpPr>
          <p:cNvPr id="34823" name="Rectangle 3"/>
          <p:cNvSpPr>
            <a:spLocks noChangeArrowheads="1"/>
          </p:cNvSpPr>
          <p:nvPr/>
        </p:nvSpPr>
        <p:spPr bwMode="auto">
          <a:xfrm>
            <a:off x="192088" y="1695450"/>
            <a:ext cx="8743950" cy="5006975"/>
          </a:xfrm>
          <a:prstGeom prst="rect">
            <a:avLst/>
          </a:prstGeom>
          <a:noFill/>
          <a:ln w="9525">
            <a:noFill/>
            <a:miter lim="800000"/>
            <a:headEnd/>
            <a:tailEnd/>
          </a:ln>
        </p:spPr>
        <p:txBody>
          <a:bodyPr/>
          <a:lstStyle/>
          <a:p>
            <a:pPr marL="342900" lvl="1" indent="-342900" eaLnBrk="0" hangingPunct="0">
              <a:lnSpc>
                <a:spcPct val="120000"/>
              </a:lnSpc>
              <a:spcBef>
                <a:spcPts val="300"/>
              </a:spcBef>
              <a:spcAft>
                <a:spcPts val="600"/>
              </a:spcAft>
              <a:buSzPct val="85000"/>
              <a:buFont typeface="Arial" charset="0"/>
              <a:buChar char="•"/>
              <a:tabLst>
                <a:tab pos="1658938" algn="l"/>
              </a:tabLst>
            </a:pPr>
            <a:r>
              <a:rPr lang="en-US" sz="2400" dirty="0">
                <a:latin typeface="Calibri" pitchFamily="34" charset="0"/>
              </a:rPr>
              <a:t>Develop a unified, regional System that complements existing transportation options for residents, commuters, and visitors making short trips to and from transit facilities, places of employment and residence, and social and recreational destinations </a:t>
            </a:r>
          </a:p>
          <a:p>
            <a:pPr marL="342900" lvl="1" indent="-342900">
              <a:spcBef>
                <a:spcPts val="300"/>
              </a:spcBef>
              <a:buFont typeface="Arial" charset="0"/>
              <a:buChar char="•"/>
              <a:tabLst>
                <a:tab pos="1658938" algn="l"/>
              </a:tabLst>
            </a:pPr>
            <a:r>
              <a:rPr lang="en-US" sz="2400" dirty="0">
                <a:latin typeface="Calibri" pitchFamily="34" charset="0"/>
              </a:rPr>
              <a:t>Develop options for future expansion of the System by:</a:t>
            </a:r>
          </a:p>
          <a:p>
            <a:pPr marL="800100" lvl="2" indent="-342900" eaLnBrk="0" hangingPunct="0">
              <a:lnSpc>
                <a:spcPct val="120000"/>
              </a:lnSpc>
              <a:spcBef>
                <a:spcPts val="300"/>
              </a:spcBef>
              <a:buSzPct val="85000"/>
              <a:buFont typeface="Courier New" pitchFamily="49" charset="0"/>
              <a:buChar char="o"/>
              <a:tabLst>
                <a:tab pos="1658938" algn="l"/>
              </a:tabLst>
            </a:pPr>
            <a:r>
              <a:rPr lang="en-US" sz="2400" dirty="0">
                <a:latin typeface="Calibri" pitchFamily="34" charset="0"/>
              </a:rPr>
              <a:t>Increasing the number of bicycles and kiosks within the initial pilot areas; and </a:t>
            </a:r>
          </a:p>
          <a:p>
            <a:pPr marL="800100" lvl="2" indent="-342900" eaLnBrk="0" hangingPunct="0">
              <a:lnSpc>
                <a:spcPct val="120000"/>
              </a:lnSpc>
              <a:spcBef>
                <a:spcPts val="300"/>
              </a:spcBef>
              <a:buSzPct val="85000"/>
              <a:buFont typeface="Courier New" pitchFamily="49" charset="0"/>
              <a:buChar char="o"/>
              <a:tabLst>
                <a:tab pos="1658938" algn="l"/>
              </a:tabLst>
            </a:pPr>
            <a:r>
              <a:rPr lang="en-US" sz="2400" dirty="0">
                <a:latin typeface="Calibri" pitchFamily="34" charset="0"/>
              </a:rPr>
              <a:t>Expanding the System to include new Bay Area communities (cities, employers, etc.)</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3" descr="L_twinpeak"/>
          <p:cNvPicPr>
            <a:picLocks noChangeAspect="1" noChangeArrowheads="1"/>
          </p:cNvPicPr>
          <p:nvPr/>
        </p:nvPicPr>
        <p:blipFill>
          <a:blip r:embed="rId3"/>
          <a:srcRect/>
          <a:stretch>
            <a:fillRect/>
          </a:stretch>
        </p:blipFill>
        <p:spPr bwMode="auto">
          <a:xfrm>
            <a:off x="0" y="0"/>
            <a:ext cx="6057900" cy="1454150"/>
          </a:xfrm>
          <a:prstGeom prst="rect">
            <a:avLst/>
          </a:prstGeom>
          <a:noFill/>
          <a:ln w="9525">
            <a:noFill/>
            <a:miter lim="800000"/>
            <a:headEnd/>
            <a:tailEnd/>
          </a:ln>
        </p:spPr>
      </p:pic>
      <p:sp>
        <p:nvSpPr>
          <p:cNvPr id="521220" name="Rectangle 4"/>
          <p:cNvSpPr>
            <a:spLocks noChangeArrowheads="1"/>
          </p:cNvSpPr>
          <p:nvPr/>
        </p:nvSpPr>
        <p:spPr bwMode="auto">
          <a:xfrm>
            <a:off x="0" y="0"/>
            <a:ext cx="6115050" cy="1454150"/>
          </a:xfrm>
          <a:prstGeom prst="rect">
            <a:avLst/>
          </a:prstGeom>
          <a:gradFill rotWithShape="1">
            <a:gsLst>
              <a:gs pos="0">
                <a:schemeClr val="bg1">
                  <a:alpha val="30000"/>
                </a:schemeClr>
              </a:gs>
              <a:gs pos="100000">
                <a:schemeClr val="bg1">
                  <a:gamma/>
                  <a:tint val="0"/>
                  <a:invGamma/>
                </a:schemeClr>
              </a:gs>
            </a:gsLst>
            <a:lin ang="0" scaled="1"/>
          </a:gradFill>
          <a:ln>
            <a:noFill/>
          </a:ln>
          <a:effectLst/>
          <a:extLst/>
        </p:spPr>
        <p:txBody>
          <a:bodyPr wrap="none" anchor="ctr"/>
          <a:lstStyle/>
          <a:p>
            <a:pPr algn="ctr">
              <a:lnSpc>
                <a:spcPct val="120000"/>
              </a:lnSpc>
              <a:defRPr/>
            </a:pPr>
            <a:endParaRPr lang="en-US" dirty="0">
              <a:effectLst>
                <a:outerShdw blurRad="38100" dist="38100" dir="2700000" algn="tl">
                  <a:srgbClr val="000000">
                    <a:alpha val="43137"/>
                  </a:srgbClr>
                </a:outerShdw>
              </a:effectLst>
            </a:endParaRPr>
          </a:p>
        </p:txBody>
      </p:sp>
      <p:sp>
        <p:nvSpPr>
          <p:cNvPr id="521221" name="Rectangle 5"/>
          <p:cNvSpPr>
            <a:spLocks noChangeArrowheads="1"/>
          </p:cNvSpPr>
          <p:nvPr/>
        </p:nvSpPr>
        <p:spPr bwMode="auto">
          <a:xfrm>
            <a:off x="1143000" y="1381125"/>
            <a:ext cx="8001000" cy="76200"/>
          </a:xfrm>
          <a:prstGeom prst="rect">
            <a:avLst/>
          </a:prstGeom>
          <a:gradFill rotWithShape="1">
            <a:gsLst>
              <a:gs pos="0">
                <a:schemeClr val="accent2">
                  <a:alpha val="0"/>
                </a:schemeClr>
              </a:gs>
              <a:gs pos="100000">
                <a:schemeClr val="accent2">
                  <a:alpha val="89999"/>
                </a:schemeClr>
              </a:gs>
            </a:gsLst>
            <a:lin ang="0" scaled="1"/>
          </a:gradFill>
          <a:ln>
            <a:noFill/>
          </a:ln>
          <a:effectLst/>
          <a:extLst/>
        </p:spPr>
        <p:txBody>
          <a:bodyPr wrap="none" anchor="ctr"/>
          <a:lstStyle/>
          <a:p>
            <a:pPr algn="ctr">
              <a:lnSpc>
                <a:spcPct val="120000"/>
              </a:lnSpc>
              <a:defRPr/>
            </a:pPr>
            <a:endParaRPr lang="en-US" dirty="0">
              <a:effectLst>
                <a:outerShdw blurRad="38100" dist="38100" dir="2700000" algn="tl">
                  <a:srgbClr val="000000">
                    <a:alpha val="43137"/>
                  </a:srgbClr>
                </a:outerShdw>
              </a:effectLst>
            </a:endParaRPr>
          </a:p>
        </p:txBody>
      </p:sp>
      <p:sp>
        <p:nvSpPr>
          <p:cNvPr id="521222" name="Rectangle 6"/>
          <p:cNvSpPr>
            <a:spLocks noGrp="1" noChangeArrowheads="1"/>
          </p:cNvSpPr>
          <p:nvPr>
            <p:ph type="title"/>
          </p:nvPr>
        </p:nvSpPr>
        <p:spPr>
          <a:xfrm>
            <a:off x="404813" y="0"/>
            <a:ext cx="7612062" cy="1417638"/>
          </a:xfrm>
        </p:spPr>
        <p:txBody>
          <a:bodyPr/>
          <a:lstStyle/>
          <a:p>
            <a:pPr eaLnBrk="1" hangingPunct="1">
              <a:defRPr/>
            </a:pPr>
            <a:r>
              <a:rPr>
                <a:latin typeface="Calibri" pitchFamily="34" charset="0"/>
                <a:cs typeface="Calibri" pitchFamily="34" charset="0"/>
              </a:rPr>
              <a:t>Pilot Goals and </a:t>
            </a:r>
            <a:br>
              <a:rPr>
                <a:latin typeface="Calibri" pitchFamily="34" charset="0"/>
                <a:cs typeface="Calibri" pitchFamily="34" charset="0"/>
              </a:rPr>
            </a:br>
            <a:r>
              <a:rPr>
                <a:latin typeface="Calibri" pitchFamily="34" charset="0"/>
                <a:cs typeface="Calibri" pitchFamily="34" charset="0"/>
              </a:rPr>
              <a:t>Objectives, cont’d</a:t>
            </a:r>
          </a:p>
        </p:txBody>
      </p:sp>
      <p:sp>
        <p:nvSpPr>
          <p:cNvPr id="36869" name="Rectangle 7"/>
          <p:cNvSpPr>
            <a:spLocks noChangeArrowheads="1"/>
          </p:cNvSpPr>
          <p:nvPr/>
        </p:nvSpPr>
        <p:spPr bwMode="auto">
          <a:xfrm>
            <a:off x="192088" y="1360488"/>
            <a:ext cx="8523287" cy="5060950"/>
          </a:xfrm>
          <a:prstGeom prst="rect">
            <a:avLst/>
          </a:prstGeom>
          <a:noFill/>
          <a:ln w="9525">
            <a:noFill/>
            <a:miter lim="800000"/>
            <a:headEnd/>
            <a:tailEnd/>
          </a:ln>
        </p:spPr>
        <p:txBody>
          <a:bodyPr/>
          <a:lstStyle/>
          <a:p>
            <a:pPr>
              <a:spcBef>
                <a:spcPct val="20000"/>
              </a:spcBef>
            </a:pPr>
            <a:endParaRPr lang="en-US" sz="2000" b="0">
              <a:latin typeface="Times New Roman" pitchFamily="18" charset="0"/>
            </a:endParaRPr>
          </a:p>
          <a:p>
            <a:pPr>
              <a:spcBef>
                <a:spcPct val="20000"/>
              </a:spcBef>
              <a:buFontTx/>
              <a:buChar char="•"/>
            </a:pPr>
            <a:endParaRPr lang="en-US" sz="1800" b="0">
              <a:latin typeface="Times New Roman" pitchFamily="18" charset="0"/>
            </a:endParaRPr>
          </a:p>
        </p:txBody>
      </p:sp>
      <p:sp>
        <p:nvSpPr>
          <p:cNvPr id="36870" name="Rectangle 10"/>
          <p:cNvSpPr>
            <a:spLocks noChangeArrowheads="1"/>
          </p:cNvSpPr>
          <p:nvPr/>
        </p:nvSpPr>
        <p:spPr bwMode="auto">
          <a:xfrm>
            <a:off x="0" y="1695450"/>
            <a:ext cx="8410575" cy="4448175"/>
          </a:xfrm>
          <a:prstGeom prst="rect">
            <a:avLst/>
          </a:prstGeom>
          <a:noFill/>
          <a:ln w="9525">
            <a:noFill/>
            <a:miter lim="800000"/>
            <a:headEnd/>
            <a:tailEnd/>
          </a:ln>
        </p:spPr>
        <p:txBody>
          <a:bodyPr/>
          <a:lstStyle/>
          <a:p>
            <a:pPr marL="742950" lvl="1" indent="-285750">
              <a:lnSpc>
                <a:spcPct val="90000"/>
              </a:lnSpc>
              <a:spcBef>
                <a:spcPct val="20000"/>
              </a:spcBef>
              <a:buFont typeface="Wingdings" pitchFamily="2" charset="2"/>
              <a:buNone/>
            </a:pPr>
            <a:endParaRPr lang="en-US" sz="2400" b="0">
              <a:latin typeface="Times New Roman" pitchFamily="18" charset="0"/>
            </a:endParaRPr>
          </a:p>
        </p:txBody>
      </p:sp>
      <p:sp>
        <p:nvSpPr>
          <p:cNvPr id="36871" name="Rectangle 3"/>
          <p:cNvSpPr>
            <a:spLocks noChangeArrowheads="1"/>
          </p:cNvSpPr>
          <p:nvPr/>
        </p:nvSpPr>
        <p:spPr bwMode="auto">
          <a:xfrm>
            <a:off x="192088" y="1695450"/>
            <a:ext cx="8650287" cy="5006975"/>
          </a:xfrm>
          <a:prstGeom prst="rect">
            <a:avLst/>
          </a:prstGeom>
          <a:noFill/>
          <a:ln w="9525">
            <a:noFill/>
            <a:miter lim="800000"/>
            <a:headEnd/>
            <a:tailEnd/>
          </a:ln>
        </p:spPr>
        <p:txBody>
          <a:bodyPr/>
          <a:lstStyle/>
          <a:p>
            <a:pPr marL="342900" lvl="1" indent="-342900" eaLnBrk="0" hangingPunct="0">
              <a:lnSpc>
                <a:spcPct val="120000"/>
              </a:lnSpc>
              <a:spcBef>
                <a:spcPts val="300"/>
              </a:spcBef>
              <a:spcAft>
                <a:spcPts val="600"/>
              </a:spcAft>
              <a:buSzPct val="85000"/>
              <a:buFont typeface="Arial" charset="0"/>
              <a:buChar char="•"/>
              <a:tabLst>
                <a:tab pos="1658938" algn="l"/>
              </a:tabLst>
            </a:pPr>
            <a:r>
              <a:rPr lang="en-US" sz="2400" dirty="0">
                <a:latin typeface="Calibri" pitchFamily="34" charset="0"/>
              </a:rPr>
              <a:t>Assess emissions reduced, impacts and benefits such as any changes in vehicle-miles traveled, peak-hour vehicle trips and  in air pollution</a:t>
            </a:r>
          </a:p>
          <a:p>
            <a:pPr marL="342900" lvl="1" indent="-342900" eaLnBrk="0" hangingPunct="0">
              <a:lnSpc>
                <a:spcPct val="120000"/>
              </a:lnSpc>
              <a:spcBef>
                <a:spcPts val="300"/>
              </a:spcBef>
              <a:spcAft>
                <a:spcPts val="600"/>
              </a:spcAft>
              <a:buSzPct val="85000"/>
              <a:buFont typeface="Arial" charset="0"/>
              <a:buChar char="•"/>
              <a:tabLst>
                <a:tab pos="1658938" algn="l"/>
              </a:tabLst>
            </a:pPr>
            <a:r>
              <a:rPr lang="en-US" sz="2400" dirty="0">
                <a:latin typeface="Calibri" pitchFamily="34" charset="0"/>
              </a:rPr>
              <a:t>Develop sustainable program financing models for program to become self-funded</a:t>
            </a:r>
          </a:p>
          <a:p>
            <a:pPr marL="342900" lvl="1" indent="-342900" eaLnBrk="0" hangingPunct="0">
              <a:lnSpc>
                <a:spcPct val="120000"/>
              </a:lnSpc>
              <a:spcBef>
                <a:spcPts val="300"/>
              </a:spcBef>
              <a:spcAft>
                <a:spcPts val="600"/>
              </a:spcAft>
              <a:buSzPct val="85000"/>
              <a:buFont typeface="Arial" charset="0"/>
              <a:buChar char="•"/>
              <a:tabLst>
                <a:tab pos="1658938" algn="l"/>
              </a:tabLst>
            </a:pPr>
            <a:r>
              <a:rPr lang="en-US" sz="2400" dirty="0">
                <a:latin typeface="Calibri" pitchFamily="34" charset="0"/>
              </a:rPr>
              <a:t>Establish a System that is compatible with Clipper Card and enables access to users that lack credit cards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descr="L_twinpeak"/>
          <p:cNvPicPr>
            <a:picLocks noChangeAspect="1" noChangeArrowheads="1"/>
          </p:cNvPicPr>
          <p:nvPr/>
        </p:nvPicPr>
        <p:blipFill>
          <a:blip r:embed="rId3"/>
          <a:srcRect/>
          <a:stretch>
            <a:fillRect/>
          </a:stretch>
        </p:blipFill>
        <p:spPr bwMode="auto">
          <a:xfrm>
            <a:off x="0" y="0"/>
            <a:ext cx="6057900" cy="1454150"/>
          </a:xfrm>
          <a:prstGeom prst="rect">
            <a:avLst/>
          </a:prstGeom>
          <a:noFill/>
          <a:ln w="9525">
            <a:noFill/>
            <a:miter lim="800000"/>
            <a:headEnd/>
            <a:tailEnd/>
          </a:ln>
        </p:spPr>
      </p:pic>
      <p:sp>
        <p:nvSpPr>
          <p:cNvPr id="521220" name="Rectangle 4"/>
          <p:cNvSpPr>
            <a:spLocks noChangeArrowheads="1"/>
          </p:cNvSpPr>
          <p:nvPr/>
        </p:nvSpPr>
        <p:spPr bwMode="auto">
          <a:xfrm>
            <a:off x="0" y="0"/>
            <a:ext cx="6115050" cy="1454150"/>
          </a:xfrm>
          <a:prstGeom prst="rect">
            <a:avLst/>
          </a:prstGeom>
          <a:gradFill rotWithShape="1">
            <a:gsLst>
              <a:gs pos="0">
                <a:schemeClr val="bg1">
                  <a:alpha val="30000"/>
                </a:schemeClr>
              </a:gs>
              <a:gs pos="100000">
                <a:schemeClr val="bg1">
                  <a:gamma/>
                  <a:tint val="0"/>
                  <a:invGamma/>
                </a:schemeClr>
              </a:gs>
            </a:gsLst>
            <a:lin ang="0" scaled="1"/>
          </a:gradFill>
          <a:ln>
            <a:noFill/>
          </a:ln>
          <a:effectLst/>
          <a:extLst/>
        </p:spPr>
        <p:txBody>
          <a:bodyPr wrap="none" anchor="ctr"/>
          <a:lstStyle/>
          <a:p>
            <a:pPr algn="ctr">
              <a:lnSpc>
                <a:spcPct val="120000"/>
              </a:lnSpc>
              <a:defRPr/>
            </a:pPr>
            <a:endParaRPr lang="en-US" dirty="0">
              <a:effectLst>
                <a:outerShdw blurRad="38100" dist="38100" dir="2700000" algn="tl">
                  <a:srgbClr val="000000">
                    <a:alpha val="43137"/>
                  </a:srgbClr>
                </a:outerShdw>
              </a:effectLst>
            </a:endParaRPr>
          </a:p>
        </p:txBody>
      </p:sp>
      <p:sp>
        <p:nvSpPr>
          <p:cNvPr id="521221" name="Rectangle 5"/>
          <p:cNvSpPr>
            <a:spLocks noChangeArrowheads="1"/>
          </p:cNvSpPr>
          <p:nvPr/>
        </p:nvSpPr>
        <p:spPr bwMode="auto">
          <a:xfrm>
            <a:off x="1143000" y="1381125"/>
            <a:ext cx="8001000" cy="76200"/>
          </a:xfrm>
          <a:prstGeom prst="rect">
            <a:avLst/>
          </a:prstGeom>
          <a:gradFill rotWithShape="1">
            <a:gsLst>
              <a:gs pos="0">
                <a:schemeClr val="accent2">
                  <a:alpha val="0"/>
                </a:schemeClr>
              </a:gs>
              <a:gs pos="100000">
                <a:schemeClr val="accent2">
                  <a:alpha val="89999"/>
                </a:schemeClr>
              </a:gs>
            </a:gsLst>
            <a:lin ang="0" scaled="1"/>
          </a:gradFill>
          <a:ln>
            <a:noFill/>
          </a:ln>
          <a:effectLst/>
          <a:extLst/>
        </p:spPr>
        <p:txBody>
          <a:bodyPr wrap="none" anchor="ctr"/>
          <a:lstStyle/>
          <a:p>
            <a:pPr algn="ctr">
              <a:lnSpc>
                <a:spcPct val="120000"/>
              </a:lnSpc>
              <a:defRPr/>
            </a:pPr>
            <a:endParaRPr lang="en-US" dirty="0">
              <a:effectLst>
                <a:outerShdw blurRad="38100" dist="38100" dir="2700000" algn="tl">
                  <a:srgbClr val="000000">
                    <a:alpha val="43137"/>
                  </a:srgbClr>
                </a:outerShdw>
              </a:effectLst>
            </a:endParaRPr>
          </a:p>
        </p:txBody>
      </p:sp>
      <p:sp>
        <p:nvSpPr>
          <p:cNvPr id="521222" name="Rectangle 6"/>
          <p:cNvSpPr>
            <a:spLocks noGrp="1" noChangeArrowheads="1"/>
          </p:cNvSpPr>
          <p:nvPr>
            <p:ph type="title"/>
          </p:nvPr>
        </p:nvSpPr>
        <p:spPr>
          <a:xfrm>
            <a:off x="404813" y="0"/>
            <a:ext cx="7612062" cy="1417638"/>
          </a:xfrm>
        </p:spPr>
        <p:txBody>
          <a:bodyPr/>
          <a:lstStyle/>
          <a:p>
            <a:pPr eaLnBrk="1" hangingPunct="1">
              <a:defRPr/>
            </a:pPr>
            <a:r>
              <a:rPr smtClean="0">
                <a:effectLst/>
                <a:latin typeface="Calibri" pitchFamily="34" charset="0"/>
                <a:cs typeface="Calibri" pitchFamily="34" charset="0"/>
              </a:rPr>
              <a:t>Pilot Project Service Area</a:t>
            </a:r>
            <a:endParaRPr>
              <a:latin typeface="Calibri" pitchFamily="34" charset="0"/>
              <a:cs typeface="Calibri" pitchFamily="34" charset="0"/>
            </a:endParaRPr>
          </a:p>
        </p:txBody>
      </p:sp>
      <p:sp>
        <p:nvSpPr>
          <p:cNvPr id="38917" name="Rectangle 7"/>
          <p:cNvSpPr>
            <a:spLocks noChangeArrowheads="1"/>
          </p:cNvSpPr>
          <p:nvPr/>
        </p:nvSpPr>
        <p:spPr bwMode="auto">
          <a:xfrm>
            <a:off x="192088" y="1360488"/>
            <a:ext cx="8523287" cy="5060950"/>
          </a:xfrm>
          <a:prstGeom prst="rect">
            <a:avLst/>
          </a:prstGeom>
          <a:noFill/>
          <a:ln w="9525">
            <a:noFill/>
            <a:miter lim="800000"/>
            <a:headEnd/>
            <a:tailEnd/>
          </a:ln>
        </p:spPr>
        <p:txBody>
          <a:bodyPr/>
          <a:lstStyle/>
          <a:p>
            <a:pPr>
              <a:spcBef>
                <a:spcPct val="20000"/>
              </a:spcBef>
            </a:pPr>
            <a:endParaRPr lang="en-US" sz="2000" b="0">
              <a:latin typeface="Times New Roman" pitchFamily="18" charset="0"/>
            </a:endParaRPr>
          </a:p>
          <a:p>
            <a:pPr>
              <a:spcBef>
                <a:spcPct val="20000"/>
              </a:spcBef>
              <a:buFontTx/>
              <a:buChar char="•"/>
            </a:pPr>
            <a:endParaRPr lang="en-US" sz="1800" b="0">
              <a:latin typeface="Times New Roman" pitchFamily="18" charset="0"/>
            </a:endParaRPr>
          </a:p>
        </p:txBody>
      </p:sp>
      <p:sp>
        <p:nvSpPr>
          <p:cNvPr id="38918" name="Rectangle 10"/>
          <p:cNvSpPr>
            <a:spLocks noChangeArrowheads="1"/>
          </p:cNvSpPr>
          <p:nvPr/>
        </p:nvSpPr>
        <p:spPr bwMode="auto">
          <a:xfrm>
            <a:off x="0" y="1695450"/>
            <a:ext cx="8410575" cy="4448175"/>
          </a:xfrm>
          <a:prstGeom prst="rect">
            <a:avLst/>
          </a:prstGeom>
          <a:noFill/>
          <a:ln w="9525">
            <a:noFill/>
            <a:miter lim="800000"/>
            <a:headEnd/>
            <a:tailEnd/>
          </a:ln>
        </p:spPr>
        <p:txBody>
          <a:bodyPr/>
          <a:lstStyle/>
          <a:p>
            <a:pPr marL="742950" lvl="1" indent="-285750">
              <a:lnSpc>
                <a:spcPct val="90000"/>
              </a:lnSpc>
              <a:spcBef>
                <a:spcPct val="20000"/>
              </a:spcBef>
              <a:buFont typeface="Wingdings" pitchFamily="2" charset="2"/>
              <a:buNone/>
            </a:pPr>
            <a:endParaRPr lang="en-US" sz="2400" b="0">
              <a:latin typeface="Times New Roman" pitchFamily="18" charset="0"/>
            </a:endParaRPr>
          </a:p>
        </p:txBody>
      </p:sp>
      <p:sp>
        <p:nvSpPr>
          <p:cNvPr id="10" name="Rectangle 3"/>
          <p:cNvSpPr>
            <a:spLocks noChangeArrowheads="1"/>
          </p:cNvSpPr>
          <p:nvPr/>
        </p:nvSpPr>
        <p:spPr bwMode="auto">
          <a:xfrm>
            <a:off x="192088" y="1695450"/>
            <a:ext cx="5568950" cy="5006975"/>
          </a:xfrm>
          <a:prstGeom prst="rect">
            <a:avLst/>
          </a:prstGeom>
          <a:noFill/>
          <a:ln>
            <a:noFill/>
          </a:ln>
          <a:effectLst/>
          <a:extLst/>
        </p:spPr>
        <p:txBody>
          <a:bodyPr/>
          <a:lstStyle/>
          <a:p>
            <a:pPr marL="63500" indent="-63500">
              <a:spcBef>
                <a:spcPts val="300"/>
              </a:spcBef>
              <a:spcAft>
                <a:spcPts val="600"/>
              </a:spcAft>
            </a:pPr>
            <a:r>
              <a:rPr lang="en-US" sz="2400" dirty="0">
                <a:latin typeface="Calibri" pitchFamily="34" charset="0"/>
              </a:rPr>
              <a:t>Unified, seamless regional System:</a:t>
            </a:r>
          </a:p>
          <a:p>
            <a:pPr marL="63500" indent="-63500">
              <a:spcBef>
                <a:spcPts val="300"/>
              </a:spcBef>
              <a:spcAft>
                <a:spcPts val="600"/>
              </a:spcAft>
              <a:buFont typeface="Arial" charset="0"/>
              <a:buChar char="•"/>
            </a:pPr>
            <a:r>
              <a:rPr lang="en-US" sz="2000" u="sng" dirty="0">
                <a:latin typeface="Calibri" pitchFamily="34" charset="0"/>
              </a:rPr>
              <a:t>San Francisco 500 Bikes: </a:t>
            </a:r>
            <a:r>
              <a:rPr lang="en-US" sz="2000" dirty="0">
                <a:latin typeface="Calibri" pitchFamily="34" charset="0"/>
              </a:rPr>
              <a:t> </a:t>
            </a:r>
            <a:r>
              <a:rPr lang="en-US" sz="2000" b="0" dirty="0">
                <a:latin typeface="Calibri" pitchFamily="34" charset="0"/>
              </a:rPr>
              <a:t>~ 50 stations within Downtown/ SOMA area b/w Financial District, Market Street and </a:t>
            </a:r>
            <a:r>
              <a:rPr lang="en-US" sz="2000" b="0" dirty="0" err="1">
                <a:latin typeface="Calibri" pitchFamily="34" charset="0"/>
              </a:rPr>
              <a:t>Transbay</a:t>
            </a:r>
            <a:r>
              <a:rPr lang="en-US" sz="2000" b="0" dirty="0">
                <a:latin typeface="Calibri" pitchFamily="34" charset="0"/>
              </a:rPr>
              <a:t> and </a:t>
            </a:r>
            <a:r>
              <a:rPr lang="en-US" sz="2000" b="0" dirty="0" err="1">
                <a:latin typeface="Calibri" pitchFamily="34" charset="0"/>
              </a:rPr>
              <a:t>Caltrain</a:t>
            </a:r>
            <a:r>
              <a:rPr lang="en-US" sz="2000" b="0" dirty="0">
                <a:latin typeface="Calibri" pitchFamily="34" charset="0"/>
              </a:rPr>
              <a:t> terminals </a:t>
            </a:r>
          </a:p>
          <a:p>
            <a:pPr marL="63500" indent="-63500">
              <a:spcBef>
                <a:spcPts val="300"/>
              </a:spcBef>
              <a:spcAft>
                <a:spcPts val="600"/>
              </a:spcAft>
              <a:buFont typeface="Arial" charset="0"/>
              <a:buChar char="•"/>
            </a:pPr>
            <a:r>
              <a:rPr lang="en-US" sz="2000" u="sng" dirty="0">
                <a:latin typeface="Calibri" pitchFamily="34" charset="0"/>
              </a:rPr>
              <a:t>Redwood City 100 Bikes</a:t>
            </a:r>
            <a:r>
              <a:rPr lang="en-US" sz="2000" dirty="0">
                <a:latin typeface="Calibri" pitchFamily="34" charset="0"/>
              </a:rPr>
              <a:t>: </a:t>
            </a:r>
            <a:r>
              <a:rPr lang="en-US" sz="2000" b="0" dirty="0">
                <a:latin typeface="Calibri" pitchFamily="34" charset="0"/>
              </a:rPr>
              <a:t>~ 10 stations within 1-3 mile radius of Redwood City </a:t>
            </a:r>
            <a:r>
              <a:rPr lang="en-US" sz="2000" b="0" dirty="0" err="1">
                <a:latin typeface="Calibri" pitchFamily="34" charset="0"/>
              </a:rPr>
              <a:t>Caltrain</a:t>
            </a:r>
            <a:r>
              <a:rPr lang="en-US" sz="2000" b="0" dirty="0">
                <a:latin typeface="Calibri" pitchFamily="34" charset="0"/>
              </a:rPr>
              <a:t> Station and downtown area</a:t>
            </a:r>
          </a:p>
          <a:p>
            <a:pPr marL="63500" indent="-63500">
              <a:spcBef>
                <a:spcPts val="300"/>
              </a:spcBef>
              <a:spcAft>
                <a:spcPts val="600"/>
              </a:spcAft>
              <a:buFont typeface="Arial" charset="0"/>
              <a:buNone/>
            </a:pPr>
            <a:r>
              <a:rPr lang="en-US" sz="2000" u="sng" dirty="0">
                <a:latin typeface="Calibri" pitchFamily="34" charset="0"/>
              </a:rPr>
              <a:t>South Bay (400 Bikes)</a:t>
            </a:r>
          </a:p>
          <a:p>
            <a:pPr marL="292100" lvl="1" indent="-114300">
              <a:spcBef>
                <a:spcPts val="300"/>
              </a:spcBef>
              <a:spcAft>
                <a:spcPts val="600"/>
              </a:spcAft>
              <a:buFont typeface="Arial" charset="0"/>
              <a:buChar char="•"/>
            </a:pPr>
            <a:r>
              <a:rPr lang="en-US" sz="2000" u="sng" dirty="0">
                <a:latin typeface="Calibri" pitchFamily="34" charset="0"/>
              </a:rPr>
              <a:t>Palo Alto</a:t>
            </a:r>
            <a:r>
              <a:rPr lang="en-US" sz="2000" dirty="0">
                <a:latin typeface="Calibri" pitchFamily="34" charset="0"/>
              </a:rPr>
              <a:t>: </a:t>
            </a:r>
            <a:r>
              <a:rPr lang="en-US" sz="2000" b="0" dirty="0">
                <a:latin typeface="Calibri" pitchFamily="34" charset="0"/>
              </a:rPr>
              <a:t>~ 10 stations within 1-3 mile radius of Palo Alto </a:t>
            </a:r>
            <a:r>
              <a:rPr lang="en-US" sz="2000" b="0" dirty="0" err="1">
                <a:latin typeface="Calibri" pitchFamily="34" charset="0"/>
              </a:rPr>
              <a:t>Caltrain</a:t>
            </a:r>
            <a:r>
              <a:rPr lang="en-US" sz="2000" b="0" dirty="0">
                <a:latin typeface="Calibri" pitchFamily="34" charset="0"/>
              </a:rPr>
              <a:t> Station</a:t>
            </a:r>
          </a:p>
          <a:p>
            <a:pPr marL="292100" lvl="1" indent="-114300">
              <a:spcBef>
                <a:spcPts val="300"/>
              </a:spcBef>
              <a:spcAft>
                <a:spcPts val="600"/>
              </a:spcAft>
              <a:buFont typeface="Arial" charset="0"/>
              <a:buChar char="•"/>
            </a:pPr>
            <a:r>
              <a:rPr lang="en-US" sz="2000" u="sng" dirty="0">
                <a:latin typeface="Calibri" pitchFamily="34" charset="0"/>
              </a:rPr>
              <a:t>Mountain View</a:t>
            </a:r>
            <a:r>
              <a:rPr lang="en-US" sz="2000" dirty="0">
                <a:latin typeface="Calibri" pitchFamily="34" charset="0"/>
              </a:rPr>
              <a:t>: </a:t>
            </a:r>
            <a:r>
              <a:rPr lang="en-US" sz="2000" b="0" dirty="0">
                <a:latin typeface="Calibri" pitchFamily="34" charset="0"/>
              </a:rPr>
              <a:t>~ 10 stations within 1-3 mile radius of Mountain View </a:t>
            </a:r>
            <a:r>
              <a:rPr lang="en-US" sz="2000" b="0" dirty="0" err="1">
                <a:latin typeface="Calibri" pitchFamily="34" charset="0"/>
              </a:rPr>
              <a:t>Caltrain</a:t>
            </a:r>
            <a:r>
              <a:rPr lang="en-US" sz="2000" b="0" dirty="0">
                <a:latin typeface="Calibri" pitchFamily="34" charset="0"/>
              </a:rPr>
              <a:t> Station</a:t>
            </a:r>
          </a:p>
          <a:p>
            <a:pPr marL="292100" lvl="1" indent="-114300">
              <a:spcBef>
                <a:spcPts val="300"/>
              </a:spcBef>
              <a:spcAft>
                <a:spcPts val="600"/>
              </a:spcAft>
              <a:buFont typeface="Arial" charset="0"/>
              <a:buChar char="•"/>
            </a:pPr>
            <a:r>
              <a:rPr lang="en-US" sz="2000" u="sng" dirty="0">
                <a:latin typeface="Calibri" pitchFamily="34" charset="0"/>
              </a:rPr>
              <a:t>San Jose</a:t>
            </a:r>
            <a:r>
              <a:rPr lang="en-US" sz="2000" dirty="0">
                <a:latin typeface="Calibri" pitchFamily="34" charset="0"/>
              </a:rPr>
              <a:t>: </a:t>
            </a:r>
            <a:r>
              <a:rPr lang="en-US" sz="2000" b="0" dirty="0">
                <a:latin typeface="Calibri" pitchFamily="34" charset="0"/>
              </a:rPr>
              <a:t>~ 20 stations within 1-3 mile radius of San Jose </a:t>
            </a:r>
            <a:r>
              <a:rPr lang="en-US" sz="2000" b="0" dirty="0" err="1">
                <a:latin typeface="Calibri" pitchFamily="34" charset="0"/>
              </a:rPr>
              <a:t>Diridon</a:t>
            </a:r>
            <a:r>
              <a:rPr lang="en-US" sz="2000" b="0" dirty="0">
                <a:latin typeface="Calibri" pitchFamily="34" charset="0"/>
              </a:rPr>
              <a:t> </a:t>
            </a:r>
            <a:r>
              <a:rPr lang="en-US" sz="2000" b="0" dirty="0" err="1">
                <a:latin typeface="Calibri" pitchFamily="34" charset="0"/>
              </a:rPr>
              <a:t>Caltrain</a:t>
            </a:r>
            <a:r>
              <a:rPr lang="en-US" sz="2000" b="0" dirty="0">
                <a:latin typeface="Calibri" pitchFamily="34" charset="0"/>
              </a:rPr>
              <a:t> Station</a:t>
            </a:r>
          </a:p>
        </p:txBody>
      </p:sp>
      <p:pic>
        <p:nvPicPr>
          <p:cNvPr id="38920" name="Picture 2"/>
          <p:cNvPicPr>
            <a:picLocks noChangeAspect="1" noChangeArrowheads="1"/>
          </p:cNvPicPr>
          <p:nvPr/>
        </p:nvPicPr>
        <p:blipFill>
          <a:blip r:embed="rId4"/>
          <a:srcRect/>
          <a:stretch>
            <a:fillRect/>
          </a:stretch>
        </p:blipFill>
        <p:spPr bwMode="auto">
          <a:xfrm>
            <a:off x="5613400" y="1898650"/>
            <a:ext cx="3530600" cy="46275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3" descr="L_twinpeak"/>
          <p:cNvPicPr>
            <a:picLocks noChangeAspect="1" noChangeArrowheads="1"/>
          </p:cNvPicPr>
          <p:nvPr/>
        </p:nvPicPr>
        <p:blipFill>
          <a:blip r:embed="rId3"/>
          <a:srcRect/>
          <a:stretch>
            <a:fillRect/>
          </a:stretch>
        </p:blipFill>
        <p:spPr bwMode="auto">
          <a:xfrm>
            <a:off x="0" y="0"/>
            <a:ext cx="6057900" cy="1454150"/>
          </a:xfrm>
          <a:prstGeom prst="rect">
            <a:avLst/>
          </a:prstGeom>
          <a:noFill/>
          <a:ln w="9525">
            <a:noFill/>
            <a:miter lim="800000"/>
            <a:headEnd/>
            <a:tailEnd/>
          </a:ln>
        </p:spPr>
      </p:pic>
      <p:sp>
        <p:nvSpPr>
          <p:cNvPr id="521220" name="Rectangle 4"/>
          <p:cNvSpPr>
            <a:spLocks noChangeArrowheads="1"/>
          </p:cNvSpPr>
          <p:nvPr/>
        </p:nvSpPr>
        <p:spPr bwMode="auto">
          <a:xfrm>
            <a:off x="0" y="0"/>
            <a:ext cx="6115050" cy="1454150"/>
          </a:xfrm>
          <a:prstGeom prst="rect">
            <a:avLst/>
          </a:prstGeom>
          <a:gradFill rotWithShape="1">
            <a:gsLst>
              <a:gs pos="0">
                <a:schemeClr val="bg1">
                  <a:alpha val="30000"/>
                </a:schemeClr>
              </a:gs>
              <a:gs pos="100000">
                <a:schemeClr val="bg1">
                  <a:gamma/>
                  <a:tint val="0"/>
                  <a:invGamma/>
                </a:schemeClr>
              </a:gs>
            </a:gsLst>
            <a:lin ang="0" scaled="1"/>
          </a:gradFill>
          <a:ln>
            <a:noFill/>
          </a:ln>
          <a:effectLst/>
          <a:extLst/>
        </p:spPr>
        <p:txBody>
          <a:bodyPr wrap="none" anchor="ctr"/>
          <a:lstStyle/>
          <a:p>
            <a:pPr algn="ctr">
              <a:lnSpc>
                <a:spcPct val="120000"/>
              </a:lnSpc>
              <a:defRPr/>
            </a:pPr>
            <a:endParaRPr lang="en-US" dirty="0">
              <a:effectLst>
                <a:outerShdw blurRad="38100" dist="38100" dir="2700000" algn="tl">
                  <a:srgbClr val="000000">
                    <a:alpha val="43137"/>
                  </a:srgbClr>
                </a:outerShdw>
              </a:effectLst>
            </a:endParaRPr>
          </a:p>
        </p:txBody>
      </p:sp>
      <p:sp>
        <p:nvSpPr>
          <p:cNvPr id="521221" name="Rectangle 5"/>
          <p:cNvSpPr>
            <a:spLocks noChangeArrowheads="1"/>
          </p:cNvSpPr>
          <p:nvPr/>
        </p:nvSpPr>
        <p:spPr bwMode="auto">
          <a:xfrm>
            <a:off x="1143000" y="1381125"/>
            <a:ext cx="8001000" cy="76200"/>
          </a:xfrm>
          <a:prstGeom prst="rect">
            <a:avLst/>
          </a:prstGeom>
          <a:gradFill rotWithShape="1">
            <a:gsLst>
              <a:gs pos="0">
                <a:schemeClr val="accent2">
                  <a:alpha val="0"/>
                </a:schemeClr>
              </a:gs>
              <a:gs pos="100000">
                <a:schemeClr val="accent2">
                  <a:alpha val="89999"/>
                </a:schemeClr>
              </a:gs>
            </a:gsLst>
            <a:lin ang="0" scaled="1"/>
          </a:gradFill>
          <a:ln>
            <a:noFill/>
          </a:ln>
          <a:effectLst/>
          <a:extLst/>
        </p:spPr>
        <p:txBody>
          <a:bodyPr wrap="none" anchor="ctr"/>
          <a:lstStyle/>
          <a:p>
            <a:pPr algn="ctr">
              <a:lnSpc>
                <a:spcPct val="120000"/>
              </a:lnSpc>
              <a:defRPr/>
            </a:pPr>
            <a:endParaRPr lang="en-US" dirty="0">
              <a:effectLst>
                <a:outerShdw blurRad="38100" dist="38100" dir="2700000" algn="tl">
                  <a:srgbClr val="000000">
                    <a:alpha val="43137"/>
                  </a:srgbClr>
                </a:outerShdw>
              </a:effectLst>
            </a:endParaRPr>
          </a:p>
        </p:txBody>
      </p:sp>
      <p:sp>
        <p:nvSpPr>
          <p:cNvPr id="521222" name="Rectangle 6"/>
          <p:cNvSpPr>
            <a:spLocks noGrp="1" noChangeArrowheads="1"/>
          </p:cNvSpPr>
          <p:nvPr>
            <p:ph type="title"/>
          </p:nvPr>
        </p:nvSpPr>
        <p:spPr>
          <a:xfrm>
            <a:off x="404813" y="0"/>
            <a:ext cx="7612062" cy="1417638"/>
          </a:xfrm>
        </p:spPr>
        <p:txBody>
          <a:bodyPr/>
          <a:lstStyle/>
          <a:p>
            <a:pPr eaLnBrk="1" hangingPunct="1">
              <a:defRPr/>
            </a:pPr>
            <a:r>
              <a:rPr>
                <a:latin typeface="Calibri" pitchFamily="34" charset="0"/>
                <a:cs typeface="Calibri" pitchFamily="34" charset="0"/>
              </a:rPr>
              <a:t>Pilot Project Summary </a:t>
            </a:r>
            <a:r>
              <a:rPr smtClean="0">
                <a:latin typeface="Calibri" pitchFamily="34" charset="0"/>
                <a:cs typeface="Calibri" pitchFamily="34" charset="0"/>
              </a:rPr>
              <a:t/>
            </a:r>
            <a:br>
              <a:rPr smtClean="0">
                <a:latin typeface="Calibri" pitchFamily="34" charset="0"/>
                <a:cs typeface="Calibri" pitchFamily="34" charset="0"/>
              </a:rPr>
            </a:br>
            <a:r>
              <a:rPr smtClean="0">
                <a:latin typeface="Calibri" pitchFamily="34" charset="0"/>
                <a:cs typeface="Calibri" pitchFamily="34" charset="0"/>
              </a:rPr>
              <a:t>Regional Bike </a:t>
            </a:r>
            <a:r>
              <a:rPr>
                <a:latin typeface="Calibri" pitchFamily="34" charset="0"/>
                <a:cs typeface="Calibri" pitchFamily="34" charset="0"/>
              </a:rPr>
              <a:t>Share </a:t>
            </a:r>
            <a:r>
              <a:rPr smtClean="0">
                <a:latin typeface="Calibri" pitchFamily="34" charset="0"/>
                <a:cs typeface="Calibri" pitchFamily="34" charset="0"/>
              </a:rPr>
              <a:t>“System”</a:t>
            </a:r>
            <a:endParaRPr>
              <a:latin typeface="Calibri" pitchFamily="34" charset="0"/>
              <a:cs typeface="Calibri" pitchFamily="34" charset="0"/>
            </a:endParaRPr>
          </a:p>
        </p:txBody>
      </p:sp>
      <p:sp>
        <p:nvSpPr>
          <p:cNvPr id="45061" name="Rectangle 7"/>
          <p:cNvSpPr>
            <a:spLocks noChangeArrowheads="1"/>
          </p:cNvSpPr>
          <p:nvPr/>
        </p:nvSpPr>
        <p:spPr bwMode="auto">
          <a:xfrm>
            <a:off x="192088" y="1360488"/>
            <a:ext cx="8523287" cy="5060950"/>
          </a:xfrm>
          <a:prstGeom prst="rect">
            <a:avLst/>
          </a:prstGeom>
          <a:noFill/>
          <a:ln w="9525">
            <a:noFill/>
            <a:miter lim="800000"/>
            <a:headEnd/>
            <a:tailEnd/>
          </a:ln>
        </p:spPr>
        <p:txBody>
          <a:bodyPr/>
          <a:lstStyle/>
          <a:p>
            <a:pPr>
              <a:spcBef>
                <a:spcPct val="20000"/>
              </a:spcBef>
            </a:pPr>
            <a:endParaRPr lang="en-US" sz="2000" b="0">
              <a:latin typeface="Times New Roman" pitchFamily="18" charset="0"/>
            </a:endParaRPr>
          </a:p>
          <a:p>
            <a:pPr>
              <a:spcBef>
                <a:spcPct val="20000"/>
              </a:spcBef>
              <a:buFontTx/>
              <a:buChar char="•"/>
            </a:pPr>
            <a:endParaRPr lang="en-US" sz="1800" b="0">
              <a:latin typeface="Times New Roman" pitchFamily="18" charset="0"/>
            </a:endParaRPr>
          </a:p>
        </p:txBody>
      </p:sp>
      <p:sp>
        <p:nvSpPr>
          <p:cNvPr id="45062" name="Rectangle 10"/>
          <p:cNvSpPr>
            <a:spLocks noChangeArrowheads="1"/>
          </p:cNvSpPr>
          <p:nvPr/>
        </p:nvSpPr>
        <p:spPr bwMode="auto">
          <a:xfrm>
            <a:off x="0" y="1695450"/>
            <a:ext cx="8410575" cy="4448175"/>
          </a:xfrm>
          <a:prstGeom prst="rect">
            <a:avLst/>
          </a:prstGeom>
          <a:noFill/>
          <a:ln w="9525">
            <a:noFill/>
            <a:miter lim="800000"/>
            <a:headEnd/>
            <a:tailEnd/>
          </a:ln>
        </p:spPr>
        <p:txBody>
          <a:bodyPr/>
          <a:lstStyle/>
          <a:p>
            <a:pPr marL="742950" lvl="1" indent="-285750">
              <a:lnSpc>
                <a:spcPct val="90000"/>
              </a:lnSpc>
              <a:spcBef>
                <a:spcPct val="20000"/>
              </a:spcBef>
              <a:buFont typeface="Wingdings" pitchFamily="2" charset="2"/>
              <a:buNone/>
            </a:pPr>
            <a:endParaRPr lang="en-US" sz="2400" b="0">
              <a:latin typeface="Times New Roman" pitchFamily="18" charset="0"/>
            </a:endParaRPr>
          </a:p>
        </p:txBody>
      </p:sp>
      <p:sp>
        <p:nvSpPr>
          <p:cNvPr id="45063" name="Rectangle 3"/>
          <p:cNvSpPr>
            <a:spLocks noChangeArrowheads="1"/>
          </p:cNvSpPr>
          <p:nvPr/>
        </p:nvSpPr>
        <p:spPr bwMode="auto">
          <a:xfrm>
            <a:off x="192088" y="1695450"/>
            <a:ext cx="8650287" cy="5006975"/>
          </a:xfrm>
          <a:prstGeom prst="rect">
            <a:avLst/>
          </a:prstGeom>
          <a:noFill/>
          <a:ln w="9525">
            <a:noFill/>
            <a:miter lim="800000"/>
            <a:headEnd/>
            <a:tailEnd/>
          </a:ln>
        </p:spPr>
        <p:txBody>
          <a:bodyPr/>
          <a:lstStyle/>
          <a:p>
            <a:pPr marL="342900" indent="-342900">
              <a:lnSpc>
                <a:spcPct val="120000"/>
              </a:lnSpc>
              <a:spcBef>
                <a:spcPts val="300"/>
              </a:spcBef>
              <a:spcAft>
                <a:spcPts val="900"/>
              </a:spcAft>
              <a:buFont typeface="Arial" charset="0"/>
              <a:buChar char="•"/>
            </a:pPr>
            <a:r>
              <a:rPr lang="en-US" sz="2400" dirty="0">
                <a:latin typeface="Calibri" pitchFamily="34" charset="0"/>
              </a:rPr>
              <a:t>Bay Area Air Quality Management District (Air District) lead and initial "Program Administrator” </a:t>
            </a:r>
          </a:p>
          <a:p>
            <a:pPr marL="342900" lvl="1" indent="-342900">
              <a:lnSpc>
                <a:spcPct val="120000"/>
              </a:lnSpc>
              <a:spcBef>
                <a:spcPts val="300"/>
              </a:spcBef>
              <a:spcAft>
                <a:spcPts val="900"/>
              </a:spcAft>
              <a:buFont typeface="Arial" charset="0"/>
              <a:buChar char="•"/>
            </a:pPr>
            <a:r>
              <a:rPr lang="en-US" sz="2400" dirty="0">
                <a:latin typeface="Calibri" pitchFamily="34" charset="0"/>
              </a:rPr>
              <a:t>Contractor will design, build, operate, maintain, manage and publicize a network of 1,000 shared bicycles and ~ 100 Stations in Pilot Project service area</a:t>
            </a:r>
          </a:p>
          <a:p>
            <a:pPr marL="342900" lvl="1" indent="-342900">
              <a:lnSpc>
                <a:spcPct val="120000"/>
              </a:lnSpc>
              <a:spcBef>
                <a:spcPts val="300"/>
              </a:spcBef>
              <a:spcAft>
                <a:spcPts val="900"/>
              </a:spcAft>
              <a:buFont typeface="Arial" charset="0"/>
              <a:buChar char="•"/>
            </a:pPr>
            <a:r>
              <a:rPr lang="en-US" sz="2400" dirty="0">
                <a:latin typeface="Calibri" pitchFamily="34" charset="0"/>
              </a:rPr>
              <a:t>System Pilot to launch on July 1, 2012, with a project duration of at least 12 months</a:t>
            </a:r>
          </a:p>
          <a:p>
            <a:pPr marL="342900" indent="-342900">
              <a:lnSpc>
                <a:spcPct val="120000"/>
              </a:lnSpc>
              <a:spcBef>
                <a:spcPts val="300"/>
              </a:spcBef>
              <a:spcAft>
                <a:spcPts val="900"/>
              </a:spcAft>
              <a:buFont typeface="Arial" charset="0"/>
              <a:buChar char="•"/>
            </a:pPr>
            <a:endParaRPr lang="en-US" sz="2400" dirty="0">
              <a:latin typeface="Calibri"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3" descr="L_twinpeak"/>
          <p:cNvPicPr>
            <a:picLocks noChangeAspect="1" noChangeArrowheads="1"/>
          </p:cNvPicPr>
          <p:nvPr/>
        </p:nvPicPr>
        <p:blipFill>
          <a:blip r:embed="rId3"/>
          <a:srcRect/>
          <a:stretch>
            <a:fillRect/>
          </a:stretch>
        </p:blipFill>
        <p:spPr bwMode="auto">
          <a:xfrm>
            <a:off x="0" y="0"/>
            <a:ext cx="6057900" cy="1454150"/>
          </a:xfrm>
          <a:prstGeom prst="rect">
            <a:avLst/>
          </a:prstGeom>
          <a:noFill/>
          <a:ln w="9525">
            <a:noFill/>
            <a:miter lim="800000"/>
            <a:headEnd/>
            <a:tailEnd/>
          </a:ln>
        </p:spPr>
      </p:pic>
      <p:sp>
        <p:nvSpPr>
          <p:cNvPr id="521220" name="Rectangle 4"/>
          <p:cNvSpPr>
            <a:spLocks noChangeArrowheads="1"/>
          </p:cNvSpPr>
          <p:nvPr/>
        </p:nvSpPr>
        <p:spPr bwMode="auto">
          <a:xfrm>
            <a:off x="0" y="0"/>
            <a:ext cx="6115050" cy="1454150"/>
          </a:xfrm>
          <a:prstGeom prst="rect">
            <a:avLst/>
          </a:prstGeom>
          <a:gradFill rotWithShape="1">
            <a:gsLst>
              <a:gs pos="0">
                <a:schemeClr val="bg1">
                  <a:alpha val="30000"/>
                </a:schemeClr>
              </a:gs>
              <a:gs pos="100000">
                <a:schemeClr val="bg1">
                  <a:gamma/>
                  <a:tint val="0"/>
                  <a:invGamma/>
                </a:schemeClr>
              </a:gs>
            </a:gsLst>
            <a:lin ang="0" scaled="1"/>
          </a:gradFill>
          <a:ln>
            <a:noFill/>
          </a:ln>
          <a:effectLst/>
          <a:extLst/>
        </p:spPr>
        <p:txBody>
          <a:bodyPr wrap="none" anchor="ctr"/>
          <a:lstStyle/>
          <a:p>
            <a:pPr algn="ctr">
              <a:lnSpc>
                <a:spcPct val="120000"/>
              </a:lnSpc>
              <a:defRPr/>
            </a:pPr>
            <a:endParaRPr lang="en-US" dirty="0">
              <a:effectLst>
                <a:outerShdw blurRad="38100" dist="38100" dir="2700000" algn="tl">
                  <a:srgbClr val="000000">
                    <a:alpha val="43137"/>
                  </a:srgbClr>
                </a:outerShdw>
              </a:effectLst>
            </a:endParaRPr>
          </a:p>
        </p:txBody>
      </p:sp>
      <p:sp>
        <p:nvSpPr>
          <p:cNvPr id="521221" name="Rectangle 5"/>
          <p:cNvSpPr>
            <a:spLocks noChangeArrowheads="1"/>
          </p:cNvSpPr>
          <p:nvPr/>
        </p:nvSpPr>
        <p:spPr bwMode="auto">
          <a:xfrm>
            <a:off x="1143000" y="1381125"/>
            <a:ext cx="8001000" cy="76200"/>
          </a:xfrm>
          <a:prstGeom prst="rect">
            <a:avLst/>
          </a:prstGeom>
          <a:gradFill rotWithShape="1">
            <a:gsLst>
              <a:gs pos="0">
                <a:schemeClr val="accent2">
                  <a:alpha val="0"/>
                </a:schemeClr>
              </a:gs>
              <a:gs pos="100000">
                <a:schemeClr val="accent2">
                  <a:alpha val="89999"/>
                </a:schemeClr>
              </a:gs>
            </a:gsLst>
            <a:lin ang="0" scaled="1"/>
          </a:gradFill>
          <a:ln>
            <a:noFill/>
          </a:ln>
          <a:effectLst/>
          <a:extLst/>
        </p:spPr>
        <p:txBody>
          <a:bodyPr wrap="none" anchor="ctr"/>
          <a:lstStyle/>
          <a:p>
            <a:pPr algn="ctr">
              <a:lnSpc>
                <a:spcPct val="120000"/>
              </a:lnSpc>
              <a:defRPr/>
            </a:pPr>
            <a:endParaRPr lang="en-US" dirty="0">
              <a:effectLst>
                <a:outerShdw blurRad="38100" dist="38100" dir="2700000" algn="tl">
                  <a:srgbClr val="000000">
                    <a:alpha val="43137"/>
                  </a:srgbClr>
                </a:outerShdw>
              </a:effectLst>
            </a:endParaRPr>
          </a:p>
        </p:txBody>
      </p:sp>
      <p:sp>
        <p:nvSpPr>
          <p:cNvPr id="521222" name="Rectangle 6"/>
          <p:cNvSpPr>
            <a:spLocks noGrp="1" noChangeArrowheads="1"/>
          </p:cNvSpPr>
          <p:nvPr>
            <p:ph type="title"/>
          </p:nvPr>
        </p:nvSpPr>
        <p:spPr>
          <a:xfrm>
            <a:off x="404813" y="0"/>
            <a:ext cx="7612062" cy="1417638"/>
          </a:xfrm>
        </p:spPr>
        <p:txBody>
          <a:bodyPr/>
          <a:lstStyle/>
          <a:p>
            <a:pPr eaLnBrk="1" hangingPunct="1">
              <a:defRPr/>
            </a:pPr>
            <a:r>
              <a:rPr>
                <a:latin typeface="Calibri" pitchFamily="34" charset="0"/>
                <a:cs typeface="Calibri" pitchFamily="34" charset="0"/>
              </a:rPr>
              <a:t>Project Partners and Funding</a:t>
            </a:r>
          </a:p>
        </p:txBody>
      </p:sp>
      <p:sp>
        <p:nvSpPr>
          <p:cNvPr id="40965" name="Rectangle 7"/>
          <p:cNvSpPr>
            <a:spLocks noChangeArrowheads="1"/>
          </p:cNvSpPr>
          <p:nvPr/>
        </p:nvSpPr>
        <p:spPr bwMode="auto">
          <a:xfrm>
            <a:off x="192088" y="1360488"/>
            <a:ext cx="8523287" cy="5060950"/>
          </a:xfrm>
          <a:prstGeom prst="rect">
            <a:avLst/>
          </a:prstGeom>
          <a:noFill/>
          <a:ln w="9525">
            <a:noFill/>
            <a:miter lim="800000"/>
            <a:headEnd/>
            <a:tailEnd/>
          </a:ln>
        </p:spPr>
        <p:txBody>
          <a:bodyPr/>
          <a:lstStyle/>
          <a:p>
            <a:pPr>
              <a:spcBef>
                <a:spcPct val="20000"/>
              </a:spcBef>
            </a:pPr>
            <a:endParaRPr lang="en-US" sz="2000" b="0">
              <a:latin typeface="Times New Roman" pitchFamily="18" charset="0"/>
            </a:endParaRPr>
          </a:p>
          <a:p>
            <a:pPr>
              <a:spcBef>
                <a:spcPct val="20000"/>
              </a:spcBef>
              <a:buFontTx/>
              <a:buChar char="•"/>
            </a:pPr>
            <a:endParaRPr lang="en-US" sz="1800" b="0">
              <a:latin typeface="Times New Roman" pitchFamily="18" charset="0"/>
            </a:endParaRPr>
          </a:p>
        </p:txBody>
      </p:sp>
      <p:sp>
        <p:nvSpPr>
          <p:cNvPr id="40966" name="Rectangle 10"/>
          <p:cNvSpPr>
            <a:spLocks noChangeArrowheads="1"/>
          </p:cNvSpPr>
          <p:nvPr/>
        </p:nvSpPr>
        <p:spPr bwMode="auto">
          <a:xfrm>
            <a:off x="0" y="1695450"/>
            <a:ext cx="8410575" cy="4448175"/>
          </a:xfrm>
          <a:prstGeom prst="rect">
            <a:avLst/>
          </a:prstGeom>
          <a:noFill/>
          <a:ln w="9525">
            <a:noFill/>
            <a:miter lim="800000"/>
            <a:headEnd/>
            <a:tailEnd/>
          </a:ln>
        </p:spPr>
        <p:txBody>
          <a:bodyPr/>
          <a:lstStyle/>
          <a:p>
            <a:pPr marL="742950" lvl="1" indent="-285750">
              <a:lnSpc>
                <a:spcPct val="90000"/>
              </a:lnSpc>
              <a:spcBef>
                <a:spcPct val="20000"/>
              </a:spcBef>
              <a:buFont typeface="Wingdings" pitchFamily="2" charset="2"/>
              <a:buNone/>
            </a:pPr>
            <a:endParaRPr lang="en-US" sz="2400" b="0">
              <a:latin typeface="Times New Roman" pitchFamily="18" charset="0"/>
            </a:endParaRPr>
          </a:p>
        </p:txBody>
      </p:sp>
      <p:sp>
        <p:nvSpPr>
          <p:cNvPr id="40967" name="Rectangle 3"/>
          <p:cNvSpPr>
            <a:spLocks noChangeArrowheads="1"/>
          </p:cNvSpPr>
          <p:nvPr/>
        </p:nvSpPr>
        <p:spPr bwMode="auto">
          <a:xfrm>
            <a:off x="192088" y="1695450"/>
            <a:ext cx="8650287" cy="5006975"/>
          </a:xfrm>
          <a:prstGeom prst="rect">
            <a:avLst/>
          </a:prstGeom>
          <a:noFill/>
          <a:ln w="9525">
            <a:noFill/>
            <a:miter lim="800000"/>
            <a:headEnd/>
            <a:tailEnd/>
          </a:ln>
        </p:spPr>
        <p:txBody>
          <a:bodyPr/>
          <a:lstStyle/>
          <a:p>
            <a:pPr marL="455613" lvl="1" indent="-342900" eaLnBrk="0" hangingPunct="0">
              <a:lnSpc>
                <a:spcPct val="120000"/>
              </a:lnSpc>
              <a:buSzPct val="85000"/>
              <a:buFont typeface="Arial" charset="0"/>
              <a:buChar char="•"/>
            </a:pPr>
            <a:r>
              <a:rPr lang="en-US" sz="2400" dirty="0">
                <a:latin typeface="Calibri" pitchFamily="34" charset="0"/>
                <a:ea typeface="Tahoma" pitchFamily="34" charset="0"/>
                <a:cs typeface="Calibri" pitchFamily="34" charset="0"/>
              </a:rPr>
              <a:t>Other Project Partners:</a:t>
            </a:r>
          </a:p>
          <a:p>
            <a:pPr marL="800100" lvl="2" indent="-342900" eaLnBrk="0" hangingPunct="0">
              <a:lnSpc>
                <a:spcPct val="120000"/>
              </a:lnSpc>
              <a:spcBef>
                <a:spcPts val="300"/>
              </a:spcBef>
              <a:buSzPct val="85000"/>
              <a:buFont typeface="Courier New" pitchFamily="49" charset="0"/>
              <a:buChar char="o"/>
            </a:pPr>
            <a:r>
              <a:rPr lang="en-US" sz="2400" dirty="0">
                <a:latin typeface="Calibri" pitchFamily="34" charset="0"/>
                <a:ea typeface="Tahoma" pitchFamily="34" charset="0"/>
                <a:cs typeface="Calibri" pitchFamily="34" charset="0"/>
              </a:rPr>
              <a:t>Local Implementing Agencies </a:t>
            </a:r>
            <a:r>
              <a:rPr lang="en-US" sz="2400" b="0" dirty="0">
                <a:latin typeface="Calibri" pitchFamily="34" charset="0"/>
                <a:ea typeface="Tahoma" pitchFamily="34" charset="0"/>
                <a:cs typeface="Calibri" pitchFamily="34" charset="0"/>
              </a:rPr>
              <a:t>- San Francisco Municipal Transportation Agency (SFMTA), SAMTRANS, San Mateo County, City of Redwood City, and Santa Clara Valley Transportation Authority (VTA) </a:t>
            </a:r>
          </a:p>
          <a:p>
            <a:pPr marL="800100" lvl="2" indent="-342900" eaLnBrk="0" hangingPunct="0">
              <a:spcBef>
                <a:spcPts val="300"/>
              </a:spcBef>
              <a:spcAft>
                <a:spcPts val="600"/>
              </a:spcAft>
              <a:buSzPct val="85000"/>
              <a:buFont typeface="Courier New" pitchFamily="49" charset="0"/>
              <a:buChar char="o"/>
            </a:pPr>
            <a:r>
              <a:rPr lang="en-US" sz="2400" dirty="0">
                <a:latin typeface="Calibri" pitchFamily="34" charset="0"/>
                <a:ea typeface="Tahoma" pitchFamily="34" charset="0"/>
                <a:cs typeface="Calibri" pitchFamily="34" charset="0"/>
              </a:rPr>
              <a:t>Oversight Agencies </a:t>
            </a:r>
            <a:r>
              <a:rPr lang="en-US" sz="2400" b="0" dirty="0">
                <a:latin typeface="Calibri" pitchFamily="34" charset="0"/>
                <a:ea typeface="Tahoma" pitchFamily="34" charset="0"/>
                <a:cs typeface="Calibri" pitchFamily="34" charset="0"/>
              </a:rPr>
              <a:t>– Caltrans/FHWA/ Metropolitan Transportation Commission(MTC)</a:t>
            </a:r>
          </a:p>
          <a:p>
            <a:pPr marL="455613" lvl="1" indent="-342900" eaLnBrk="0" hangingPunct="0">
              <a:lnSpc>
                <a:spcPct val="120000"/>
              </a:lnSpc>
              <a:buSzPct val="85000"/>
              <a:buFont typeface="Arial" charset="0"/>
              <a:buChar char="•"/>
            </a:pPr>
            <a:r>
              <a:rPr lang="en-US" sz="2400" dirty="0">
                <a:latin typeface="Calibri" pitchFamily="34" charset="0"/>
                <a:ea typeface="Tahoma" pitchFamily="34" charset="0"/>
                <a:cs typeface="Calibri" pitchFamily="34" charset="0"/>
              </a:rPr>
              <a:t>Project Funding:</a:t>
            </a:r>
          </a:p>
          <a:p>
            <a:pPr marL="800100" lvl="2" indent="-342900" eaLnBrk="0" hangingPunct="0">
              <a:spcBef>
                <a:spcPts val="300"/>
              </a:spcBef>
              <a:spcAft>
                <a:spcPts val="600"/>
              </a:spcAft>
              <a:buSzPct val="85000"/>
              <a:buFont typeface="Courier New" pitchFamily="49" charset="0"/>
              <a:buChar char="o"/>
            </a:pPr>
            <a:r>
              <a:rPr lang="en-US" sz="2400" dirty="0">
                <a:latin typeface="Calibri" pitchFamily="34" charset="0"/>
              </a:rPr>
              <a:t>Local and Federal (CMAQ) Funding</a:t>
            </a:r>
          </a:p>
          <a:p>
            <a:pPr marL="800100" lvl="2" indent="-342900" eaLnBrk="0" hangingPunct="0">
              <a:spcBef>
                <a:spcPts val="300"/>
              </a:spcBef>
              <a:spcAft>
                <a:spcPts val="600"/>
              </a:spcAft>
              <a:buSzPct val="85000"/>
              <a:buFont typeface="Courier New" pitchFamily="49" charset="0"/>
              <a:buChar char="o"/>
            </a:pPr>
            <a:r>
              <a:rPr lang="en-US" sz="2400" dirty="0">
                <a:latin typeface="Calibri" pitchFamily="34" charset="0"/>
              </a:rPr>
              <a:t>Membership/User Fees</a:t>
            </a:r>
          </a:p>
          <a:p>
            <a:pPr marL="800100" lvl="2" indent="-342900" eaLnBrk="0" hangingPunct="0">
              <a:spcBef>
                <a:spcPts val="300"/>
              </a:spcBef>
              <a:spcAft>
                <a:spcPts val="600"/>
              </a:spcAft>
              <a:buSzPct val="85000"/>
              <a:buFont typeface="Courier New" pitchFamily="49" charset="0"/>
              <a:buChar char="o"/>
            </a:pPr>
            <a:r>
              <a:rPr lang="en-US" sz="2400" dirty="0">
                <a:latin typeface="Calibri" pitchFamily="34" charset="0"/>
              </a:rPr>
              <a:t>Sponsorships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3" descr="L_twinpeak"/>
          <p:cNvPicPr>
            <a:picLocks noChangeAspect="1" noChangeArrowheads="1"/>
          </p:cNvPicPr>
          <p:nvPr/>
        </p:nvPicPr>
        <p:blipFill>
          <a:blip r:embed="rId3"/>
          <a:srcRect/>
          <a:stretch>
            <a:fillRect/>
          </a:stretch>
        </p:blipFill>
        <p:spPr bwMode="auto">
          <a:xfrm>
            <a:off x="0" y="0"/>
            <a:ext cx="6057900" cy="1454150"/>
          </a:xfrm>
          <a:prstGeom prst="rect">
            <a:avLst/>
          </a:prstGeom>
          <a:noFill/>
          <a:ln w="9525">
            <a:noFill/>
            <a:miter lim="800000"/>
            <a:headEnd/>
            <a:tailEnd/>
          </a:ln>
        </p:spPr>
      </p:pic>
      <p:sp>
        <p:nvSpPr>
          <p:cNvPr id="521220" name="Rectangle 4"/>
          <p:cNvSpPr>
            <a:spLocks noChangeArrowheads="1"/>
          </p:cNvSpPr>
          <p:nvPr/>
        </p:nvSpPr>
        <p:spPr bwMode="auto">
          <a:xfrm>
            <a:off x="0" y="0"/>
            <a:ext cx="6115050" cy="1454150"/>
          </a:xfrm>
          <a:prstGeom prst="rect">
            <a:avLst/>
          </a:prstGeom>
          <a:gradFill rotWithShape="1">
            <a:gsLst>
              <a:gs pos="0">
                <a:schemeClr val="bg1">
                  <a:alpha val="30000"/>
                </a:schemeClr>
              </a:gs>
              <a:gs pos="100000">
                <a:schemeClr val="bg1">
                  <a:gamma/>
                  <a:tint val="0"/>
                  <a:invGamma/>
                </a:schemeClr>
              </a:gs>
            </a:gsLst>
            <a:lin ang="0" scaled="1"/>
          </a:gradFill>
          <a:ln>
            <a:noFill/>
          </a:ln>
          <a:effectLst/>
          <a:extLst/>
        </p:spPr>
        <p:txBody>
          <a:bodyPr wrap="none" anchor="ctr"/>
          <a:lstStyle/>
          <a:p>
            <a:pPr algn="ctr">
              <a:lnSpc>
                <a:spcPct val="120000"/>
              </a:lnSpc>
              <a:defRPr/>
            </a:pPr>
            <a:endParaRPr lang="en-US" dirty="0">
              <a:effectLst>
                <a:outerShdw blurRad="38100" dist="38100" dir="2700000" algn="tl">
                  <a:srgbClr val="000000">
                    <a:alpha val="43137"/>
                  </a:srgbClr>
                </a:outerShdw>
              </a:effectLst>
            </a:endParaRPr>
          </a:p>
        </p:txBody>
      </p:sp>
      <p:sp>
        <p:nvSpPr>
          <p:cNvPr id="521221" name="Rectangle 5"/>
          <p:cNvSpPr>
            <a:spLocks noChangeArrowheads="1"/>
          </p:cNvSpPr>
          <p:nvPr/>
        </p:nvSpPr>
        <p:spPr bwMode="auto">
          <a:xfrm>
            <a:off x="1143000" y="1381125"/>
            <a:ext cx="8001000" cy="76200"/>
          </a:xfrm>
          <a:prstGeom prst="rect">
            <a:avLst/>
          </a:prstGeom>
          <a:gradFill rotWithShape="1">
            <a:gsLst>
              <a:gs pos="0">
                <a:schemeClr val="accent2">
                  <a:alpha val="0"/>
                </a:schemeClr>
              </a:gs>
              <a:gs pos="100000">
                <a:schemeClr val="accent2">
                  <a:alpha val="89999"/>
                </a:schemeClr>
              </a:gs>
            </a:gsLst>
            <a:lin ang="0" scaled="1"/>
          </a:gradFill>
          <a:ln>
            <a:noFill/>
          </a:ln>
          <a:effectLst/>
          <a:extLst/>
        </p:spPr>
        <p:txBody>
          <a:bodyPr wrap="none" anchor="ctr"/>
          <a:lstStyle/>
          <a:p>
            <a:pPr algn="ctr">
              <a:lnSpc>
                <a:spcPct val="120000"/>
              </a:lnSpc>
              <a:defRPr/>
            </a:pPr>
            <a:endParaRPr lang="en-US" dirty="0">
              <a:effectLst>
                <a:outerShdw blurRad="38100" dist="38100" dir="2700000" algn="tl">
                  <a:srgbClr val="000000">
                    <a:alpha val="43137"/>
                  </a:srgbClr>
                </a:outerShdw>
              </a:effectLst>
            </a:endParaRPr>
          </a:p>
        </p:txBody>
      </p:sp>
      <p:sp>
        <p:nvSpPr>
          <p:cNvPr id="521222" name="Rectangle 6"/>
          <p:cNvSpPr>
            <a:spLocks noGrp="1" noChangeArrowheads="1"/>
          </p:cNvSpPr>
          <p:nvPr>
            <p:ph type="title"/>
          </p:nvPr>
        </p:nvSpPr>
        <p:spPr>
          <a:xfrm>
            <a:off x="404813" y="0"/>
            <a:ext cx="7612062" cy="1417638"/>
          </a:xfrm>
        </p:spPr>
        <p:txBody>
          <a:bodyPr/>
          <a:lstStyle/>
          <a:p>
            <a:pPr eaLnBrk="1" hangingPunct="1">
              <a:defRPr/>
            </a:pPr>
            <a:r>
              <a:rPr>
                <a:latin typeface="Calibri" pitchFamily="34" charset="0"/>
                <a:cs typeface="Calibri" pitchFamily="34" charset="0"/>
              </a:rPr>
              <a:t>Pilot </a:t>
            </a:r>
            <a:r>
              <a:rPr smtClean="0">
                <a:latin typeface="Calibri" pitchFamily="34" charset="0"/>
                <a:cs typeface="Calibri" pitchFamily="34" charset="0"/>
              </a:rPr>
              <a:t>Station </a:t>
            </a:r>
            <a:r>
              <a:rPr>
                <a:latin typeface="Calibri" pitchFamily="34" charset="0"/>
                <a:cs typeface="Calibri" pitchFamily="34" charset="0"/>
              </a:rPr>
              <a:t>Siting  </a:t>
            </a:r>
            <a:br>
              <a:rPr>
                <a:latin typeface="Calibri" pitchFamily="34" charset="0"/>
                <a:cs typeface="Calibri" pitchFamily="34" charset="0"/>
              </a:rPr>
            </a:br>
            <a:r>
              <a:rPr>
                <a:latin typeface="Calibri" pitchFamily="34" charset="0"/>
                <a:cs typeface="Calibri" pitchFamily="34" charset="0"/>
              </a:rPr>
              <a:t>and Permitting</a:t>
            </a:r>
          </a:p>
        </p:txBody>
      </p:sp>
      <p:sp>
        <p:nvSpPr>
          <p:cNvPr id="43013" name="Rectangle 7"/>
          <p:cNvSpPr>
            <a:spLocks noChangeArrowheads="1"/>
          </p:cNvSpPr>
          <p:nvPr/>
        </p:nvSpPr>
        <p:spPr bwMode="auto">
          <a:xfrm>
            <a:off x="192088" y="1360488"/>
            <a:ext cx="8523287" cy="5060950"/>
          </a:xfrm>
          <a:prstGeom prst="rect">
            <a:avLst/>
          </a:prstGeom>
          <a:noFill/>
          <a:ln w="9525">
            <a:noFill/>
            <a:miter lim="800000"/>
            <a:headEnd/>
            <a:tailEnd/>
          </a:ln>
        </p:spPr>
        <p:txBody>
          <a:bodyPr/>
          <a:lstStyle/>
          <a:p>
            <a:pPr>
              <a:spcBef>
                <a:spcPct val="20000"/>
              </a:spcBef>
            </a:pPr>
            <a:endParaRPr lang="en-US" sz="2000" b="0">
              <a:latin typeface="Times New Roman" pitchFamily="18" charset="0"/>
            </a:endParaRPr>
          </a:p>
          <a:p>
            <a:pPr>
              <a:spcBef>
                <a:spcPct val="20000"/>
              </a:spcBef>
              <a:buFontTx/>
              <a:buChar char="•"/>
            </a:pPr>
            <a:endParaRPr lang="en-US" sz="1800" b="0">
              <a:latin typeface="Times New Roman" pitchFamily="18" charset="0"/>
            </a:endParaRPr>
          </a:p>
        </p:txBody>
      </p:sp>
      <p:sp>
        <p:nvSpPr>
          <p:cNvPr id="43014" name="Rectangle 10"/>
          <p:cNvSpPr>
            <a:spLocks noChangeArrowheads="1"/>
          </p:cNvSpPr>
          <p:nvPr/>
        </p:nvSpPr>
        <p:spPr bwMode="auto">
          <a:xfrm>
            <a:off x="0" y="1695450"/>
            <a:ext cx="8410575" cy="4448175"/>
          </a:xfrm>
          <a:prstGeom prst="rect">
            <a:avLst/>
          </a:prstGeom>
          <a:noFill/>
          <a:ln w="9525">
            <a:noFill/>
            <a:miter lim="800000"/>
            <a:headEnd/>
            <a:tailEnd/>
          </a:ln>
        </p:spPr>
        <p:txBody>
          <a:bodyPr/>
          <a:lstStyle/>
          <a:p>
            <a:pPr marL="742950" lvl="1" indent="-285750">
              <a:lnSpc>
                <a:spcPct val="90000"/>
              </a:lnSpc>
              <a:spcBef>
                <a:spcPct val="20000"/>
              </a:spcBef>
              <a:buFont typeface="Wingdings" pitchFamily="2" charset="2"/>
              <a:buNone/>
            </a:pPr>
            <a:endParaRPr lang="en-US" sz="2400" b="0">
              <a:latin typeface="Times New Roman" pitchFamily="18" charset="0"/>
            </a:endParaRPr>
          </a:p>
        </p:txBody>
      </p:sp>
      <p:sp>
        <p:nvSpPr>
          <p:cNvPr id="10" name="Rectangle 3"/>
          <p:cNvSpPr>
            <a:spLocks noChangeArrowheads="1"/>
          </p:cNvSpPr>
          <p:nvPr/>
        </p:nvSpPr>
        <p:spPr bwMode="auto">
          <a:xfrm>
            <a:off x="192088" y="1695450"/>
            <a:ext cx="8650287" cy="5006975"/>
          </a:xfrm>
          <a:prstGeom prst="rect">
            <a:avLst/>
          </a:prstGeom>
          <a:noFill/>
          <a:ln>
            <a:noFill/>
          </a:ln>
          <a:effectLst/>
          <a:extLst/>
        </p:spPr>
        <p:txBody>
          <a:bodyPr/>
          <a:lstStyle/>
          <a:p>
            <a:pPr marL="342900" lvl="1" indent="-342900" eaLnBrk="0" hangingPunct="0">
              <a:spcBef>
                <a:spcPts val="300"/>
              </a:spcBef>
              <a:buSzPct val="85000"/>
              <a:buFont typeface="Arial" charset="0"/>
              <a:buChar char="•"/>
            </a:pPr>
            <a:r>
              <a:rPr lang="en-US" sz="2400" dirty="0">
                <a:latin typeface="Calibri" pitchFamily="34" charset="0"/>
              </a:rPr>
              <a:t>Local Partners: </a:t>
            </a:r>
          </a:p>
          <a:p>
            <a:pPr marL="800100" lvl="2" indent="-342900" eaLnBrk="0" hangingPunct="0">
              <a:lnSpc>
                <a:spcPct val="120000"/>
              </a:lnSpc>
              <a:spcBef>
                <a:spcPts val="300"/>
              </a:spcBef>
              <a:buSzPct val="85000"/>
              <a:buFont typeface="Courier New" pitchFamily="49" charset="0"/>
              <a:buChar char="o"/>
            </a:pPr>
            <a:r>
              <a:rPr lang="en-US" sz="2400" dirty="0">
                <a:latin typeface="Calibri" pitchFamily="34" charset="0"/>
              </a:rPr>
              <a:t>Have identified potential station locations in each Pilot area</a:t>
            </a:r>
          </a:p>
          <a:p>
            <a:pPr marL="800100" lvl="2" indent="-342900" eaLnBrk="0" hangingPunct="0">
              <a:lnSpc>
                <a:spcPct val="120000"/>
              </a:lnSpc>
              <a:spcBef>
                <a:spcPts val="300"/>
              </a:spcBef>
              <a:buSzPct val="85000"/>
              <a:buFont typeface="Courier New" pitchFamily="49" charset="0"/>
              <a:buChar char="o"/>
            </a:pPr>
            <a:r>
              <a:rPr lang="en-US" sz="2400" dirty="0">
                <a:latin typeface="Calibri" pitchFamily="34" charset="0"/>
              </a:rPr>
              <a:t>Will provide coordination support for necessary permits, license, and/or siting agreements</a:t>
            </a:r>
          </a:p>
          <a:p>
            <a:pPr marL="800100" lvl="2" indent="-342900" eaLnBrk="0" hangingPunct="0">
              <a:lnSpc>
                <a:spcPct val="120000"/>
              </a:lnSpc>
              <a:spcBef>
                <a:spcPts val="300"/>
              </a:spcBef>
              <a:buSzPct val="85000"/>
              <a:buFont typeface="Courier New" pitchFamily="49" charset="0"/>
              <a:buChar char="o"/>
            </a:pPr>
            <a:r>
              <a:rPr lang="en-US" sz="2400" dirty="0">
                <a:latin typeface="Calibri" pitchFamily="34" charset="0"/>
              </a:rPr>
              <a:t>Will assist Contractor with CEQA and/or obtaining required environmental clearance</a:t>
            </a:r>
          </a:p>
          <a:p>
            <a:pPr marL="342900" lvl="1" indent="-342900" eaLnBrk="0" hangingPunct="0">
              <a:spcBef>
                <a:spcPts val="300"/>
              </a:spcBef>
              <a:buSzPct val="85000"/>
              <a:buFont typeface="Arial" charset="0"/>
              <a:buChar char="•"/>
            </a:pPr>
            <a:r>
              <a:rPr lang="en-US" sz="2400" dirty="0">
                <a:latin typeface="Calibri" pitchFamily="34" charset="0"/>
              </a:rPr>
              <a:t>Contractor: </a:t>
            </a:r>
          </a:p>
          <a:p>
            <a:pPr marL="800100" lvl="2" indent="-342900" eaLnBrk="0" hangingPunct="0">
              <a:lnSpc>
                <a:spcPct val="120000"/>
              </a:lnSpc>
              <a:spcBef>
                <a:spcPts val="300"/>
              </a:spcBef>
              <a:buSzPct val="85000"/>
              <a:buFont typeface="Courier New" pitchFamily="49" charset="0"/>
              <a:buChar char="o"/>
            </a:pPr>
            <a:r>
              <a:rPr lang="en-US" sz="2400" dirty="0">
                <a:latin typeface="Calibri" pitchFamily="34" charset="0"/>
              </a:rPr>
              <a:t>Responsible for securing approvals and obtaining required  permits or agreements in advance Station placement</a:t>
            </a:r>
          </a:p>
          <a:p>
            <a:pPr marL="800100" lvl="2" indent="-342900" eaLnBrk="0" hangingPunct="0">
              <a:lnSpc>
                <a:spcPct val="120000"/>
              </a:lnSpc>
              <a:spcBef>
                <a:spcPts val="300"/>
              </a:spcBef>
              <a:buSzPct val="85000"/>
              <a:buFont typeface="Courier New" pitchFamily="49" charset="0"/>
              <a:buChar char="o"/>
            </a:pPr>
            <a:r>
              <a:rPr lang="en-US" sz="2400" dirty="0">
                <a:latin typeface="Calibri" pitchFamily="34" charset="0"/>
              </a:rPr>
              <a:t>Must obtain pre-authorization from Air District for Station locations to ensure conformance with federal requirements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3" descr="L_twinpeak"/>
          <p:cNvPicPr>
            <a:picLocks noChangeAspect="1" noChangeArrowheads="1"/>
          </p:cNvPicPr>
          <p:nvPr/>
        </p:nvPicPr>
        <p:blipFill>
          <a:blip r:embed="rId3"/>
          <a:srcRect/>
          <a:stretch>
            <a:fillRect/>
          </a:stretch>
        </p:blipFill>
        <p:spPr bwMode="auto">
          <a:xfrm>
            <a:off x="0" y="0"/>
            <a:ext cx="6057900" cy="1454150"/>
          </a:xfrm>
          <a:prstGeom prst="rect">
            <a:avLst/>
          </a:prstGeom>
          <a:noFill/>
          <a:ln w="9525">
            <a:noFill/>
            <a:miter lim="800000"/>
            <a:headEnd/>
            <a:tailEnd/>
          </a:ln>
        </p:spPr>
      </p:pic>
      <p:sp>
        <p:nvSpPr>
          <p:cNvPr id="521220" name="Rectangle 4"/>
          <p:cNvSpPr>
            <a:spLocks noChangeArrowheads="1"/>
          </p:cNvSpPr>
          <p:nvPr/>
        </p:nvSpPr>
        <p:spPr bwMode="auto">
          <a:xfrm>
            <a:off x="0" y="0"/>
            <a:ext cx="6115050" cy="1454150"/>
          </a:xfrm>
          <a:prstGeom prst="rect">
            <a:avLst/>
          </a:prstGeom>
          <a:gradFill rotWithShape="1">
            <a:gsLst>
              <a:gs pos="0">
                <a:schemeClr val="bg1">
                  <a:alpha val="30000"/>
                </a:schemeClr>
              </a:gs>
              <a:gs pos="100000">
                <a:schemeClr val="bg1">
                  <a:gamma/>
                  <a:tint val="0"/>
                  <a:invGamma/>
                </a:schemeClr>
              </a:gs>
            </a:gsLst>
            <a:lin ang="0" scaled="1"/>
          </a:gradFill>
          <a:ln>
            <a:noFill/>
          </a:ln>
          <a:effectLst/>
          <a:extLst/>
        </p:spPr>
        <p:txBody>
          <a:bodyPr wrap="none" anchor="ctr"/>
          <a:lstStyle/>
          <a:p>
            <a:pPr algn="ctr">
              <a:lnSpc>
                <a:spcPct val="120000"/>
              </a:lnSpc>
              <a:defRPr/>
            </a:pPr>
            <a:endParaRPr lang="en-US" dirty="0">
              <a:effectLst>
                <a:outerShdw blurRad="38100" dist="38100" dir="2700000" algn="tl">
                  <a:srgbClr val="000000">
                    <a:alpha val="43137"/>
                  </a:srgbClr>
                </a:outerShdw>
              </a:effectLst>
            </a:endParaRPr>
          </a:p>
        </p:txBody>
      </p:sp>
      <p:sp>
        <p:nvSpPr>
          <p:cNvPr id="521221" name="Rectangle 5"/>
          <p:cNvSpPr>
            <a:spLocks noChangeArrowheads="1"/>
          </p:cNvSpPr>
          <p:nvPr/>
        </p:nvSpPr>
        <p:spPr bwMode="auto">
          <a:xfrm>
            <a:off x="1143000" y="1381125"/>
            <a:ext cx="8001000" cy="76200"/>
          </a:xfrm>
          <a:prstGeom prst="rect">
            <a:avLst/>
          </a:prstGeom>
          <a:gradFill rotWithShape="1">
            <a:gsLst>
              <a:gs pos="0">
                <a:schemeClr val="accent2">
                  <a:alpha val="0"/>
                </a:schemeClr>
              </a:gs>
              <a:gs pos="100000">
                <a:schemeClr val="accent2">
                  <a:alpha val="89999"/>
                </a:schemeClr>
              </a:gs>
            </a:gsLst>
            <a:lin ang="0" scaled="1"/>
          </a:gradFill>
          <a:ln>
            <a:noFill/>
          </a:ln>
          <a:effectLst/>
          <a:extLst/>
        </p:spPr>
        <p:txBody>
          <a:bodyPr wrap="none" anchor="ctr"/>
          <a:lstStyle/>
          <a:p>
            <a:pPr algn="ctr">
              <a:lnSpc>
                <a:spcPct val="120000"/>
              </a:lnSpc>
              <a:defRPr/>
            </a:pPr>
            <a:endParaRPr lang="en-US" dirty="0">
              <a:effectLst>
                <a:outerShdw blurRad="38100" dist="38100" dir="2700000" algn="tl">
                  <a:srgbClr val="000000">
                    <a:alpha val="43137"/>
                  </a:srgbClr>
                </a:outerShdw>
              </a:effectLst>
            </a:endParaRPr>
          </a:p>
        </p:txBody>
      </p:sp>
      <p:sp>
        <p:nvSpPr>
          <p:cNvPr id="521222" name="Rectangle 6"/>
          <p:cNvSpPr>
            <a:spLocks noGrp="1" noChangeArrowheads="1"/>
          </p:cNvSpPr>
          <p:nvPr>
            <p:ph type="title"/>
          </p:nvPr>
        </p:nvSpPr>
        <p:spPr>
          <a:xfrm>
            <a:off x="404813" y="0"/>
            <a:ext cx="7612062" cy="1417638"/>
          </a:xfrm>
        </p:spPr>
        <p:txBody>
          <a:bodyPr/>
          <a:lstStyle/>
          <a:p>
            <a:pPr eaLnBrk="1" hangingPunct="1">
              <a:defRPr/>
            </a:pPr>
            <a:r>
              <a:rPr smtClean="0">
                <a:latin typeface="Calibri" pitchFamily="34" charset="0"/>
                <a:cs typeface="Calibri" pitchFamily="34" charset="0"/>
              </a:rPr>
              <a:t>Pilot Project </a:t>
            </a:r>
            <a:br>
              <a:rPr smtClean="0">
                <a:latin typeface="Calibri" pitchFamily="34" charset="0"/>
                <a:cs typeface="Calibri" pitchFamily="34" charset="0"/>
              </a:rPr>
            </a:br>
            <a:r>
              <a:rPr smtClean="0">
                <a:latin typeface="Calibri" pitchFamily="34" charset="0"/>
                <a:cs typeface="Calibri" pitchFamily="34" charset="0"/>
              </a:rPr>
              <a:t>System Requirements</a:t>
            </a:r>
            <a:endParaRPr>
              <a:latin typeface="Calibri" pitchFamily="34" charset="0"/>
              <a:cs typeface="Calibri" pitchFamily="34" charset="0"/>
            </a:endParaRPr>
          </a:p>
        </p:txBody>
      </p:sp>
      <p:sp>
        <p:nvSpPr>
          <p:cNvPr id="47109" name="Rectangle 7"/>
          <p:cNvSpPr>
            <a:spLocks noChangeArrowheads="1"/>
          </p:cNvSpPr>
          <p:nvPr/>
        </p:nvSpPr>
        <p:spPr bwMode="auto">
          <a:xfrm>
            <a:off x="192088" y="1360488"/>
            <a:ext cx="8523287" cy="5060950"/>
          </a:xfrm>
          <a:prstGeom prst="rect">
            <a:avLst/>
          </a:prstGeom>
          <a:noFill/>
          <a:ln w="9525">
            <a:noFill/>
            <a:miter lim="800000"/>
            <a:headEnd/>
            <a:tailEnd/>
          </a:ln>
        </p:spPr>
        <p:txBody>
          <a:bodyPr/>
          <a:lstStyle/>
          <a:p>
            <a:pPr>
              <a:spcBef>
                <a:spcPct val="20000"/>
              </a:spcBef>
            </a:pPr>
            <a:endParaRPr lang="en-US" sz="2000" b="0">
              <a:latin typeface="Times New Roman" pitchFamily="18" charset="0"/>
            </a:endParaRPr>
          </a:p>
          <a:p>
            <a:pPr>
              <a:spcBef>
                <a:spcPct val="20000"/>
              </a:spcBef>
              <a:buFontTx/>
              <a:buChar char="•"/>
            </a:pPr>
            <a:endParaRPr lang="en-US" sz="1800" b="0">
              <a:latin typeface="Times New Roman" pitchFamily="18" charset="0"/>
            </a:endParaRPr>
          </a:p>
        </p:txBody>
      </p:sp>
      <p:sp>
        <p:nvSpPr>
          <p:cNvPr id="47110" name="Rectangle 10"/>
          <p:cNvSpPr>
            <a:spLocks noChangeArrowheads="1"/>
          </p:cNvSpPr>
          <p:nvPr/>
        </p:nvSpPr>
        <p:spPr bwMode="auto">
          <a:xfrm>
            <a:off x="0" y="1695450"/>
            <a:ext cx="8410575" cy="4448175"/>
          </a:xfrm>
          <a:prstGeom prst="rect">
            <a:avLst/>
          </a:prstGeom>
          <a:noFill/>
          <a:ln w="9525">
            <a:noFill/>
            <a:miter lim="800000"/>
            <a:headEnd/>
            <a:tailEnd/>
          </a:ln>
        </p:spPr>
        <p:txBody>
          <a:bodyPr/>
          <a:lstStyle/>
          <a:p>
            <a:pPr marL="742950" lvl="1" indent="-285750">
              <a:lnSpc>
                <a:spcPct val="90000"/>
              </a:lnSpc>
              <a:spcBef>
                <a:spcPct val="20000"/>
              </a:spcBef>
              <a:buFont typeface="Wingdings" pitchFamily="2" charset="2"/>
              <a:buNone/>
            </a:pPr>
            <a:endParaRPr lang="en-US" sz="2400" b="0">
              <a:latin typeface="Times New Roman" pitchFamily="18" charset="0"/>
            </a:endParaRPr>
          </a:p>
        </p:txBody>
      </p:sp>
      <p:sp>
        <p:nvSpPr>
          <p:cNvPr id="47111" name="Rectangle 3"/>
          <p:cNvSpPr>
            <a:spLocks noChangeArrowheads="1"/>
          </p:cNvSpPr>
          <p:nvPr/>
        </p:nvSpPr>
        <p:spPr bwMode="auto">
          <a:xfrm>
            <a:off x="192088" y="1695450"/>
            <a:ext cx="8650287" cy="5006975"/>
          </a:xfrm>
          <a:prstGeom prst="rect">
            <a:avLst/>
          </a:prstGeom>
          <a:noFill/>
          <a:ln w="9525">
            <a:noFill/>
            <a:miter lim="800000"/>
            <a:headEnd/>
            <a:tailEnd/>
          </a:ln>
        </p:spPr>
        <p:txBody>
          <a:bodyPr/>
          <a:lstStyle/>
          <a:p>
            <a:pPr marL="342900" lvl="1" indent="-342900">
              <a:lnSpc>
                <a:spcPct val="120000"/>
              </a:lnSpc>
              <a:spcBef>
                <a:spcPts val="300"/>
              </a:spcBef>
              <a:spcAft>
                <a:spcPts val="300"/>
              </a:spcAft>
              <a:buFont typeface="Arial" charset="0"/>
              <a:buChar char="•"/>
            </a:pPr>
            <a:r>
              <a:rPr lang="en-US" sz="2400" dirty="0">
                <a:latin typeface="Calibri" pitchFamily="34" charset="0"/>
              </a:rPr>
              <a:t>Bicycles are tamper and vandalism proof and employ technologies that coordinate and track bicycle reservations, pick-up, drop-off, and subscriber information</a:t>
            </a:r>
          </a:p>
          <a:p>
            <a:pPr marL="342900" lvl="1" indent="-342900">
              <a:lnSpc>
                <a:spcPct val="120000"/>
              </a:lnSpc>
              <a:spcBef>
                <a:spcPts val="600"/>
              </a:spcBef>
              <a:spcAft>
                <a:spcPts val="300"/>
              </a:spcAft>
              <a:buFont typeface="Arial" charset="0"/>
              <a:buChar char="•"/>
            </a:pPr>
            <a:r>
              <a:rPr lang="en-US" sz="2400" dirty="0">
                <a:latin typeface="Calibri" pitchFamily="34" charset="0"/>
              </a:rPr>
              <a:t>System is designed to:</a:t>
            </a:r>
          </a:p>
          <a:p>
            <a:pPr marL="800100" lvl="2" indent="-342900" eaLnBrk="0" hangingPunct="0">
              <a:lnSpc>
                <a:spcPct val="120000"/>
              </a:lnSpc>
              <a:spcBef>
                <a:spcPts val="300"/>
              </a:spcBef>
              <a:spcAft>
                <a:spcPts val="300"/>
              </a:spcAft>
              <a:buSzPct val="85000"/>
              <a:buFont typeface="Courier New" pitchFamily="49" charset="0"/>
              <a:buChar char="o"/>
            </a:pPr>
            <a:r>
              <a:rPr lang="en-US" sz="2200" dirty="0">
                <a:latin typeface="Calibri" pitchFamily="34" charset="0"/>
              </a:rPr>
              <a:t>Provide Subscription options: annual, month, week, multi- /1-day </a:t>
            </a:r>
          </a:p>
          <a:p>
            <a:pPr marL="800100" lvl="2" indent="-342900" eaLnBrk="0" hangingPunct="0">
              <a:lnSpc>
                <a:spcPct val="120000"/>
              </a:lnSpc>
              <a:spcBef>
                <a:spcPts val="300"/>
              </a:spcBef>
              <a:spcAft>
                <a:spcPts val="300"/>
              </a:spcAft>
              <a:buSzPct val="85000"/>
              <a:buFont typeface="Courier New" pitchFamily="49" charset="0"/>
              <a:buChar char="o"/>
            </a:pPr>
            <a:r>
              <a:rPr lang="en-US" sz="2200" dirty="0">
                <a:latin typeface="Calibri" pitchFamily="34" charset="0"/>
              </a:rPr>
              <a:t>Negate need for on-site excavation,  construction or hardwiring to the electrical grid (system is portable and relies on renewable power or batteries)</a:t>
            </a:r>
          </a:p>
          <a:p>
            <a:pPr marL="800100" lvl="2" indent="-342900" eaLnBrk="0" hangingPunct="0">
              <a:lnSpc>
                <a:spcPct val="120000"/>
              </a:lnSpc>
              <a:spcBef>
                <a:spcPts val="300"/>
              </a:spcBef>
              <a:spcAft>
                <a:spcPts val="300"/>
              </a:spcAft>
              <a:buSzPct val="85000"/>
              <a:buFont typeface="Courier New" pitchFamily="49" charset="0"/>
              <a:buChar char="o"/>
            </a:pPr>
            <a:r>
              <a:rPr lang="en-US" sz="2200" dirty="0">
                <a:latin typeface="Calibri" pitchFamily="34" charset="0"/>
              </a:rPr>
              <a:t>Allow users to easily remove and return bicycles from any Station and facilitates frequent rebalancing of bikes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alpha val="5000"/>
          </a:schemeClr>
        </a:solidFill>
        <a:ln>
          <a:noFill/>
        </a:ln>
        <a:effectLst/>
        <a:extLst>
          <a:ext uri="{91240B29-F687-4F45-9708-019B960494DF}">
            <a14:hiddenLine xmlns:a14="http://schemas.microsoft.com/office/drawing/2010/main" w="9525" cap="flat" cmpd="sng" algn="ctr">
              <a:solidFill>
                <a:schemeClr val="bg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20000"/>
          </a:lnSpc>
          <a:spcBef>
            <a:spcPct val="0"/>
          </a:spcBef>
          <a:spcAft>
            <a:spcPct val="0"/>
          </a:spcAft>
          <a:buClrTx/>
          <a:buSzTx/>
          <a:buFontTx/>
          <a:buNone/>
          <a:tabLst/>
          <a:defRPr kumimoji="0" lang="en-US" sz="4400" b="1" i="0" u="none" strike="noStrike" cap="none" normalizeH="0" baseline="0" smtClean="0">
            <a:ln>
              <a:noFill/>
            </a:ln>
            <a:solidFill>
              <a:srgbClr val="000066"/>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bg1">
            <a:alpha val="5000"/>
          </a:schemeClr>
        </a:solidFill>
        <a:ln>
          <a:noFill/>
        </a:ln>
        <a:effectLst/>
        <a:extLst>
          <a:ext uri="{91240B29-F687-4F45-9708-019B960494DF}">
            <a14:hiddenLine xmlns:a14="http://schemas.microsoft.com/office/drawing/2010/main" w="9525" cap="flat" cmpd="sng" algn="ctr">
              <a:solidFill>
                <a:schemeClr val="bg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20000"/>
          </a:lnSpc>
          <a:spcBef>
            <a:spcPct val="0"/>
          </a:spcBef>
          <a:spcAft>
            <a:spcPct val="0"/>
          </a:spcAft>
          <a:buClrTx/>
          <a:buSzTx/>
          <a:buFontTx/>
          <a:buNone/>
          <a:tabLst/>
          <a:defRPr kumimoji="0" lang="en-US" sz="4400" b="1" i="0" u="none" strike="noStrike" cap="none" normalizeH="0" baseline="0" smtClean="0">
            <a:ln>
              <a:noFill/>
            </a:ln>
            <a:solidFill>
              <a:srgbClr val="000066"/>
            </a:solidFill>
            <a:effectLst>
              <a:outerShdw blurRad="38100" dist="38100" dir="2700000" algn="tl">
                <a:srgbClr val="000000">
                  <a:alpha val="43137"/>
                </a:srgbClr>
              </a:outerShdw>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22161</TotalTime>
  <Words>6134</Words>
  <Application>Microsoft Office PowerPoint</Application>
  <PresentationFormat>On-screen Show (4:3)</PresentationFormat>
  <Paragraphs>305</Paragraphs>
  <Slides>20</Slides>
  <Notes>20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Default Design</vt:lpstr>
      <vt:lpstr>1_Default Design</vt:lpstr>
      <vt:lpstr>PowerPoint Presentation</vt:lpstr>
      <vt:lpstr>Overview</vt:lpstr>
      <vt:lpstr>Pilot Goals and Objectives</vt:lpstr>
      <vt:lpstr>Pilot Goals and  Objectives, cont’d</vt:lpstr>
      <vt:lpstr>Pilot Project Service Area</vt:lpstr>
      <vt:lpstr>Pilot Project Summary  Regional Bike Share “System”</vt:lpstr>
      <vt:lpstr>Project Partners and Funding</vt:lpstr>
      <vt:lpstr>Pilot Station Siting   and Permitting</vt:lpstr>
      <vt:lpstr>Pilot Project  System Requirements</vt:lpstr>
      <vt:lpstr>Pilot Project  System Requirements, cont’d</vt:lpstr>
      <vt:lpstr>Pilot Project  Contractor Requirements</vt:lpstr>
      <vt:lpstr>RFP Contents</vt:lpstr>
      <vt:lpstr>RFP Contents, cont’d</vt:lpstr>
      <vt:lpstr>RFP - Scope of Work</vt:lpstr>
      <vt:lpstr>RFP - Scope of Work,  cont’d</vt:lpstr>
      <vt:lpstr>RFP – SOW Other Requirements</vt:lpstr>
      <vt:lpstr>Format of Responses, cont’d</vt:lpstr>
      <vt:lpstr>RFP - Timeline</vt:lpstr>
      <vt:lpstr>Scoring</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Janet</dc:creator>
  <cp:lastModifiedBy>Patrick Wenzinger</cp:lastModifiedBy>
  <cp:revision>712</cp:revision>
  <cp:lastPrinted>2012-02-15T17:04:44Z</cp:lastPrinted>
  <dcterms:created xsi:type="dcterms:W3CDTF">2005-01-21T15:26:46Z</dcterms:created>
  <dcterms:modified xsi:type="dcterms:W3CDTF">2012-02-21T23:50:24Z</dcterms:modified>
</cp:coreProperties>
</file>